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66" r:id="rId3"/>
    <p:sldId id="261" r:id="rId4"/>
    <p:sldId id="262" r:id="rId5"/>
    <p:sldId id="291" r:id="rId6"/>
    <p:sldId id="263" r:id="rId7"/>
    <p:sldId id="258" r:id="rId8"/>
    <p:sldId id="259" r:id="rId9"/>
    <p:sldId id="264" r:id="rId10"/>
    <p:sldId id="265" r:id="rId11"/>
    <p:sldId id="267" r:id="rId12"/>
    <p:sldId id="268" r:id="rId13"/>
    <p:sldId id="269" r:id="rId14"/>
    <p:sldId id="280" r:id="rId15"/>
    <p:sldId id="281" r:id="rId16"/>
    <p:sldId id="282" r:id="rId17"/>
    <p:sldId id="283" r:id="rId18"/>
    <p:sldId id="270" r:id="rId19"/>
    <p:sldId id="271" r:id="rId20"/>
    <p:sldId id="272" r:id="rId21"/>
    <p:sldId id="273" r:id="rId22"/>
    <p:sldId id="275" r:id="rId23"/>
    <p:sldId id="276" r:id="rId24"/>
    <p:sldId id="277" r:id="rId25"/>
    <p:sldId id="274" r:id="rId26"/>
    <p:sldId id="278" r:id="rId27"/>
    <p:sldId id="284" r:id="rId28"/>
    <p:sldId id="285" r:id="rId29"/>
    <p:sldId id="286" r:id="rId30"/>
    <p:sldId id="279" r:id="rId31"/>
    <p:sldId id="287"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9912"/>
    <a:srgbClr val="999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napToObjects="1">
      <p:cViewPr>
        <p:scale>
          <a:sx n="77" d="100"/>
          <a:sy n="77" d="100"/>
        </p:scale>
        <p:origin x="-86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BEDB8-5BD7-4907-8B91-5A84A833A143}" type="datetimeFigureOut">
              <a:rPr lang="en-GB" smtClean="0"/>
              <a:t>02/02/2016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EE963-E447-43AB-9363-1657DD803D5F}" type="slidenum">
              <a:rPr lang="en-GB" smtClean="0"/>
              <a:t>‹#›</a:t>
            </a:fld>
            <a:endParaRPr lang="en-GB"/>
          </a:p>
        </p:txBody>
      </p:sp>
    </p:spTree>
    <p:extLst>
      <p:ext uri="{BB962C8B-B14F-4D97-AF65-F5344CB8AC3E}">
        <p14:creationId xmlns:p14="http://schemas.microsoft.com/office/powerpoint/2010/main" val="71120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0EE963-E447-43AB-9363-1657DD803D5F}" type="slidenum">
              <a:rPr lang="en-GB" smtClean="0"/>
              <a:t>10</a:t>
            </a:fld>
            <a:endParaRPr lang="en-GB"/>
          </a:p>
        </p:txBody>
      </p:sp>
    </p:spTree>
    <p:extLst>
      <p:ext uri="{BB962C8B-B14F-4D97-AF65-F5344CB8AC3E}">
        <p14:creationId xmlns:p14="http://schemas.microsoft.com/office/powerpoint/2010/main" val="398296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x-non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2DDFC43B-BDF2-B546-B47D-370CADC6B3CB}"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259228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DDFC43B-BDF2-B546-B47D-370CADC6B3CB}"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400907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Click to edit Master title style</a:t>
            </a:r>
            <a:endParaRPr lang="en-US" dirty="0"/>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DDFC43B-BDF2-B546-B47D-370CADC6B3CB}"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94048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x-none"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2DDFC43B-BDF2-B546-B47D-370CADC6B3CB}"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62551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2DDFC43B-BDF2-B546-B47D-370CADC6B3CB}"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16EC1-62A7-B546-94BD-23D44EEAC8FA}" type="slidenum">
              <a:rPr lang="en-US" smtClean="0"/>
              <a:t>‹#›</a:t>
            </a:fld>
            <a:endParaRPr lang="en-US"/>
          </a:p>
        </p:txBody>
      </p:sp>
      <p:cxnSp>
        <p:nvCxnSpPr>
          <p:cNvPr id="8" name="Straight Connector 7"/>
          <p:cNvCxnSpPr/>
          <p:nvPr userDrawn="1"/>
        </p:nvCxnSpPr>
        <p:spPr>
          <a:xfrm>
            <a:off x="457200" y="1592463"/>
            <a:ext cx="4038600" cy="7737"/>
          </a:xfrm>
          <a:prstGeom prst="line">
            <a:avLst/>
          </a:prstGeom>
          <a:ln w="19050" cmpd="sng">
            <a:solidFill>
              <a:srgbClr val="B0991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648200" y="1600200"/>
            <a:ext cx="4038600" cy="7737"/>
          </a:xfrm>
          <a:prstGeom prst="line">
            <a:avLst/>
          </a:prstGeom>
          <a:ln w="19050" cmpd="sng">
            <a:solidFill>
              <a:srgbClr val="B099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3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2DDFC43B-BDF2-B546-B47D-370CADC6B3CB}"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16EC1-62A7-B546-94BD-23D44EEAC8FA}" type="slidenum">
              <a:rPr lang="en-US" smtClean="0"/>
              <a:t>‹#›</a:t>
            </a:fld>
            <a:endParaRPr lang="en-US"/>
          </a:p>
        </p:txBody>
      </p:sp>
      <p:cxnSp>
        <p:nvCxnSpPr>
          <p:cNvPr id="10" name="Straight Connector 9"/>
          <p:cNvCxnSpPr/>
          <p:nvPr userDrawn="1"/>
        </p:nvCxnSpPr>
        <p:spPr>
          <a:xfrm>
            <a:off x="457200" y="2167138"/>
            <a:ext cx="4038600" cy="7737"/>
          </a:xfrm>
          <a:prstGeom prst="line">
            <a:avLst/>
          </a:prstGeom>
          <a:ln w="63500">
            <a:solidFill>
              <a:srgbClr val="B0991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648200" y="2176992"/>
            <a:ext cx="4038600" cy="7737"/>
          </a:xfrm>
          <a:prstGeom prst="line">
            <a:avLst/>
          </a:prstGeom>
          <a:ln w="63500">
            <a:solidFill>
              <a:srgbClr val="B099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32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2DDFC43B-BDF2-B546-B47D-370CADC6B3CB}"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44318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FC43B-BDF2-B546-B47D-370CADC6B3CB}"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151813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1026583"/>
            <a:ext cx="5111750" cy="509958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DDFC43B-BDF2-B546-B47D-370CADC6B3CB}"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16309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994833"/>
            <a:ext cx="5486400" cy="37327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DDFC43B-BDF2-B546-B47D-370CADC6B3CB}"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16EC1-62A7-B546-94BD-23D44EEAC8FA}" type="slidenum">
              <a:rPr lang="en-US" smtClean="0"/>
              <a:t>‹#›</a:t>
            </a:fld>
            <a:endParaRPr lang="en-US"/>
          </a:p>
        </p:txBody>
      </p:sp>
    </p:spTree>
    <p:extLst>
      <p:ext uri="{BB962C8B-B14F-4D97-AF65-F5344CB8AC3E}">
        <p14:creationId xmlns:p14="http://schemas.microsoft.com/office/powerpoint/2010/main" val="331553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529"/>
            <a:ext cx="9144000" cy="92127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57200" y="941619"/>
            <a:ext cx="6025849" cy="920746"/>
          </a:xfrm>
          <a:prstGeom prst="rect">
            <a:avLst/>
          </a:prstGeom>
          <a:ln>
            <a:noFill/>
          </a:ln>
        </p:spPr>
        <p:txBody>
          <a:bodyPr vert="horz" lIns="91440" tIns="45720" rIns="91440" bIns="45720" rtlCol="0" anchor="ctr">
            <a:norm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FC43B-BDF2-B546-B47D-370CADC6B3CB}" type="datetimeFigureOut">
              <a:rPr lang="en-US" smtClean="0"/>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www.mccarthydenning.com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16EC1-62A7-B546-94BD-23D44EEAC8FA}" type="slidenum">
              <a:rPr lang="en-US" smtClean="0"/>
              <a:t>‹#›</a:t>
            </a:fld>
            <a:endParaRPr lang="en-US"/>
          </a:p>
        </p:txBody>
      </p:sp>
      <p:cxnSp>
        <p:nvCxnSpPr>
          <p:cNvPr id="10" name="Straight Connector 9"/>
          <p:cNvCxnSpPr/>
          <p:nvPr/>
        </p:nvCxnSpPr>
        <p:spPr>
          <a:xfrm flipV="1">
            <a:off x="0" y="920747"/>
            <a:ext cx="9144000" cy="3386"/>
          </a:xfrm>
          <a:prstGeom prst="line">
            <a:avLst/>
          </a:prstGeom>
          <a:ln w="63500">
            <a:solidFill>
              <a:srgbClr val="B0991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LogoBlack.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3140" y="170801"/>
            <a:ext cx="2868083" cy="598200"/>
          </a:xfrm>
          <a:prstGeom prst="rect">
            <a:avLst/>
          </a:prstGeom>
        </p:spPr>
      </p:pic>
      <p:cxnSp>
        <p:nvCxnSpPr>
          <p:cNvPr id="11" name="Straight Connector 10"/>
          <p:cNvCxnSpPr/>
          <p:nvPr userDrawn="1"/>
        </p:nvCxnSpPr>
        <p:spPr>
          <a:xfrm flipV="1">
            <a:off x="0" y="6237766"/>
            <a:ext cx="9144000" cy="3386"/>
          </a:xfrm>
          <a:prstGeom prst="line">
            <a:avLst/>
          </a:prstGeom>
          <a:ln w="28575" cmpd="sng">
            <a:solidFill>
              <a:srgbClr val="B0991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92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spcBef>
          <a:spcPct val="0"/>
        </a:spcBef>
        <a:buNone/>
        <a:defRPr sz="2400" kern="1200">
          <a:solidFill>
            <a:schemeClr val="tx1"/>
          </a:solidFill>
          <a:latin typeface="Bebas neue"/>
          <a:ea typeface="+mj-ea"/>
          <a:cs typeface="Bebas neue"/>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1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16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14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oconnell@mccarthydenn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cid:ac7df576-72c9-43a8-b1b5-dc7be4b1d74f@exch.loca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ac7df576-72c9-43a8-b1b5-dc7be4b1d74f@exch.loca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cid:d2b008e7-2f36-4dc6-990e-1816c506191c@exch.loca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oconnell@mccarthydenning.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COP 21</a:t>
            </a:r>
            <a:br>
              <a:rPr lang="en-US" dirty="0" smtClean="0"/>
            </a:br>
            <a:r>
              <a:rPr lang="en-US" dirty="0" smtClean="0"/>
              <a:t>An insurance perspective</a:t>
            </a:r>
            <a:endParaRPr lang="en-US" dirty="0"/>
          </a:p>
        </p:txBody>
      </p:sp>
      <p:sp>
        <p:nvSpPr>
          <p:cNvPr id="8" name="Subtitle 7"/>
          <p:cNvSpPr>
            <a:spLocks noGrp="1"/>
          </p:cNvSpPr>
          <p:nvPr>
            <p:ph type="subTitle" idx="1"/>
          </p:nvPr>
        </p:nvSpPr>
        <p:spPr/>
        <p:txBody>
          <a:bodyPr/>
          <a:lstStyle/>
          <a:p>
            <a:r>
              <a:rPr lang="en-US" dirty="0" smtClean="0"/>
              <a:t>Clive O’Connell</a:t>
            </a:r>
          </a:p>
          <a:p>
            <a:r>
              <a:rPr lang="en-US" dirty="0" smtClean="0"/>
              <a:t>McCarthy Denning</a:t>
            </a:r>
          </a:p>
          <a:p>
            <a:endParaRPr lang="en-US" dirty="0" smtClean="0"/>
          </a:p>
          <a:p>
            <a:r>
              <a:rPr lang="en-US" dirty="0" smtClean="0">
                <a:hlinkClick r:id="rId2"/>
              </a:rPr>
              <a:t>coconnell@mccarthydenning.com</a:t>
            </a:r>
            <a:endParaRPr lang="en-US" dirty="0" smtClean="0"/>
          </a:p>
          <a:p>
            <a:r>
              <a:rPr lang="en-US" dirty="0" smtClean="0"/>
              <a:t>+44 7774 267149</a:t>
            </a:r>
            <a:endParaRPr lang="en-US" dirty="0"/>
          </a:p>
        </p:txBody>
      </p:sp>
      <p:pic>
        <p:nvPicPr>
          <p:cNvPr id="2" name="Picture 1"/>
          <p:cNvPicPr>
            <a:picLocks noChangeAspect="1"/>
          </p:cNvPicPr>
          <p:nvPr/>
        </p:nvPicPr>
        <p:blipFill>
          <a:blip r:embed="rId3"/>
          <a:stretch>
            <a:fillRect/>
          </a:stretch>
        </p:blipFill>
        <p:spPr>
          <a:xfrm>
            <a:off x="6668480" y="2536268"/>
            <a:ext cx="2410865" cy="2414114"/>
          </a:xfrm>
          <a:prstGeom prst="rect">
            <a:avLst/>
          </a:prstGeom>
        </p:spPr>
      </p:pic>
    </p:spTree>
    <p:extLst>
      <p:ext uri="{BB962C8B-B14F-4D97-AF65-F5344CB8AC3E}">
        <p14:creationId xmlns:p14="http://schemas.microsoft.com/office/powerpoint/2010/main" val="69071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1997 Kyoto Protocol</a:t>
            </a:r>
            <a:endParaRPr lang="en-GB" dirty="0"/>
          </a:p>
        </p:txBody>
      </p:sp>
      <p:sp>
        <p:nvSpPr>
          <p:cNvPr id="3" name="Content Placeholder 2"/>
          <p:cNvSpPr>
            <a:spLocks noGrp="1"/>
          </p:cNvSpPr>
          <p:nvPr>
            <p:ph idx="1"/>
          </p:nvPr>
        </p:nvSpPr>
        <p:spPr/>
        <p:txBody>
          <a:bodyPr/>
          <a:lstStyle/>
          <a:p>
            <a:pPr marL="0" indent="0">
              <a:buNone/>
            </a:pPr>
            <a:r>
              <a:rPr lang="en-GB" dirty="0" smtClean="0"/>
              <a:t>A treaty that acknowledged climate change and the man made causes of climate change and committed the parties to it to reduce greenhouse gases.</a:t>
            </a:r>
          </a:p>
          <a:p>
            <a:pPr marL="0" indent="0">
              <a:buNone/>
            </a:pPr>
            <a:endParaRPr lang="en-GB" dirty="0" smtClean="0"/>
          </a:p>
          <a:p>
            <a:pPr marL="0" indent="0">
              <a:buNone/>
            </a:pPr>
            <a:r>
              <a:rPr lang="en-GB" dirty="0" smtClean="0"/>
              <a:t>Binding targets for the reduction </a:t>
            </a:r>
            <a:r>
              <a:rPr lang="en-GB" dirty="0"/>
              <a:t>of </a:t>
            </a:r>
            <a:r>
              <a:rPr lang="en-GB" dirty="0" smtClean="0"/>
              <a:t>gre</a:t>
            </a:r>
            <a:r>
              <a:rPr lang="en-GB" dirty="0"/>
              <a:t>enhouse gas </a:t>
            </a:r>
            <a:r>
              <a:rPr lang="en-GB" dirty="0" smtClean="0"/>
              <a:t>emissions</a:t>
            </a:r>
          </a:p>
          <a:p>
            <a:pPr marL="457200" lvl="1" indent="0">
              <a:buNone/>
            </a:pPr>
            <a:r>
              <a:rPr lang="en-GB" dirty="0" smtClean="0"/>
              <a:t>carbon </a:t>
            </a:r>
            <a:r>
              <a:rPr lang="en-GB" dirty="0"/>
              <a:t>dioxide (</a:t>
            </a:r>
            <a:r>
              <a:rPr lang="en-GB" dirty="0" smtClean="0"/>
              <a:t>CO2</a:t>
            </a:r>
            <a:r>
              <a:rPr lang="en-GB" dirty="0"/>
              <a:t>), </a:t>
            </a:r>
            <a:endParaRPr lang="en-GB" dirty="0" smtClean="0"/>
          </a:p>
          <a:p>
            <a:pPr marL="457200" lvl="1" indent="0">
              <a:buNone/>
            </a:pPr>
            <a:r>
              <a:rPr lang="en-GB" dirty="0" smtClean="0"/>
              <a:t>methane </a:t>
            </a:r>
            <a:r>
              <a:rPr lang="en-GB" dirty="0"/>
              <a:t>(</a:t>
            </a:r>
            <a:r>
              <a:rPr lang="en-GB" dirty="0" smtClean="0"/>
              <a:t>CH4</a:t>
            </a:r>
            <a:r>
              <a:rPr lang="en-GB" dirty="0"/>
              <a:t>), </a:t>
            </a:r>
            <a:endParaRPr lang="en-GB" dirty="0" smtClean="0"/>
          </a:p>
          <a:p>
            <a:pPr marL="457200" lvl="1" indent="0">
              <a:buNone/>
            </a:pPr>
            <a:r>
              <a:rPr lang="en-GB" dirty="0"/>
              <a:t>n</a:t>
            </a:r>
            <a:r>
              <a:rPr lang="en-GB" dirty="0" smtClean="0"/>
              <a:t>itrous oxide </a:t>
            </a:r>
            <a:r>
              <a:rPr lang="en-GB" dirty="0"/>
              <a:t>(</a:t>
            </a:r>
            <a:r>
              <a:rPr lang="en-GB" dirty="0" smtClean="0"/>
              <a:t>N2O</a:t>
            </a:r>
            <a:r>
              <a:rPr lang="en-GB" dirty="0"/>
              <a:t>), </a:t>
            </a:r>
            <a:endParaRPr lang="en-GB" dirty="0" smtClean="0"/>
          </a:p>
          <a:p>
            <a:pPr marL="457200" lvl="1" indent="0">
              <a:buNone/>
            </a:pPr>
            <a:r>
              <a:rPr lang="en-GB" dirty="0" smtClean="0"/>
              <a:t>sulphur </a:t>
            </a:r>
            <a:r>
              <a:rPr lang="en-GB" dirty="0"/>
              <a:t>hexafluoride (</a:t>
            </a:r>
            <a:r>
              <a:rPr lang="en-GB" dirty="0" smtClean="0"/>
              <a:t>SF6) </a:t>
            </a:r>
          </a:p>
          <a:p>
            <a:pPr marL="457200" lvl="1" indent="0">
              <a:buNone/>
            </a:pPr>
            <a:endParaRPr lang="en-GB" dirty="0" smtClean="0"/>
          </a:p>
          <a:p>
            <a:pPr marL="0" indent="0">
              <a:buNone/>
            </a:pPr>
            <a:r>
              <a:rPr lang="en-GB" dirty="0" smtClean="0"/>
              <a:t>USA did not ratify</a:t>
            </a:r>
          </a:p>
          <a:p>
            <a:pPr marL="0" indent="0">
              <a:buNone/>
            </a:pPr>
            <a:endParaRPr lang="en-GB" dirty="0" smtClean="0"/>
          </a:p>
          <a:p>
            <a:pPr marL="0" indent="0">
              <a:buNone/>
            </a:pPr>
            <a:r>
              <a:rPr lang="en-GB" dirty="0" smtClean="0"/>
              <a:t>Canada, Japan and Russia withdrew.</a:t>
            </a:r>
          </a:p>
          <a:p>
            <a:endParaRPr lang="en-GB" dirty="0"/>
          </a:p>
        </p:txBody>
      </p:sp>
      <p:pic>
        <p:nvPicPr>
          <p:cNvPr id="5122" name="Picture 2" descr="http://www.energynews24.com/sites/default/files/story/2010/sep/39133_kyoto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443" y="4191866"/>
            <a:ext cx="1935902" cy="164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5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Breakthrough – 12 November 2014</a:t>
            </a:r>
            <a:endParaRPr lang="en-GB" dirty="0"/>
          </a:p>
        </p:txBody>
      </p:sp>
      <p:sp>
        <p:nvSpPr>
          <p:cNvPr id="5" name="Content Placeholder 4"/>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sz="1800" dirty="0" smtClean="0"/>
          </a:p>
          <a:p>
            <a:pPr marL="0" indent="0">
              <a:buNone/>
            </a:pPr>
            <a:endParaRPr lang="en-GB" sz="1800" dirty="0"/>
          </a:p>
          <a:p>
            <a:pPr marL="0" indent="0">
              <a:buNone/>
            </a:pPr>
            <a:endParaRPr lang="en-GB" sz="1800" dirty="0" smtClean="0"/>
          </a:p>
          <a:p>
            <a:r>
              <a:rPr lang="en-GB" sz="1800" dirty="0" smtClean="0"/>
              <a:t>Kyoto in disarray.</a:t>
            </a:r>
          </a:p>
          <a:p>
            <a:r>
              <a:rPr lang="en-GB" sz="1800" dirty="0" smtClean="0"/>
              <a:t>Two greatest producers of noxious emissions</a:t>
            </a:r>
            <a:r>
              <a:rPr lang="en-GB" sz="1800" dirty="0"/>
              <a:t>;</a:t>
            </a:r>
            <a:r>
              <a:rPr lang="en-GB" sz="1800" dirty="0" smtClean="0"/>
              <a:t> USA and China</a:t>
            </a:r>
          </a:p>
          <a:p>
            <a:pPr marL="0" indent="0">
              <a:buNone/>
            </a:pPr>
            <a:r>
              <a:rPr lang="en-GB" sz="1800" dirty="0" smtClean="0"/>
              <a:t>President </a:t>
            </a:r>
            <a:r>
              <a:rPr lang="en-GB" sz="1800" dirty="0"/>
              <a:t>Obama and General Secretary Xi Jinping agreed to limit greenhouse gases </a:t>
            </a:r>
            <a:r>
              <a:rPr lang="en-GB" sz="1800" dirty="0" smtClean="0"/>
              <a:t>emissions</a:t>
            </a:r>
            <a:endParaRPr lang="en-GB" sz="1800" dirty="0"/>
          </a:p>
        </p:txBody>
      </p:sp>
      <p:pic>
        <p:nvPicPr>
          <p:cNvPr id="6" name="Picture 5" descr="Xi Jinping, China's President, To Meet Obama At California Retreat In ..."/>
          <p:cNvPicPr>
            <a:picLocks noChangeAspect="1"/>
          </p:cNvPicPr>
          <p:nvPr/>
        </p:nvPicPr>
        <p:blipFill>
          <a:blip r:embed="rId2"/>
          <a:stretch>
            <a:fillRect/>
          </a:stretch>
        </p:blipFill>
        <p:spPr>
          <a:xfrm>
            <a:off x="1855177" y="1661960"/>
            <a:ext cx="4627872" cy="3055119"/>
          </a:xfrm>
          <a:prstGeom prst="rect">
            <a:avLst/>
          </a:prstGeom>
        </p:spPr>
      </p:pic>
    </p:spTree>
    <p:extLst>
      <p:ext uri="{BB962C8B-B14F-4D97-AF65-F5344CB8AC3E}">
        <p14:creationId xmlns:p14="http://schemas.microsoft.com/office/powerpoint/2010/main" val="280297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00" y="971005"/>
            <a:ext cx="6025849" cy="920746"/>
          </a:xfrm>
        </p:spPr>
        <p:txBody>
          <a:bodyPr/>
          <a:lstStyle/>
          <a:p>
            <a:r>
              <a:rPr lang="en-GB" dirty="0" smtClean="0"/>
              <a:t>COP 21 – Finding a balance </a:t>
            </a:r>
            <a:endParaRPr lang="en-GB" dirty="0"/>
          </a:p>
        </p:txBody>
      </p:sp>
      <p:pic>
        <p:nvPicPr>
          <p:cNvPr id="4" name="Content Placeholder 3" descr="Balance / scale by lmproulx - A line_art of a scale"/>
          <p:cNvPicPr>
            <a:picLocks noGrp="1" noChangeAspect="1"/>
          </p:cNvPicPr>
          <p:nvPr>
            <p:ph idx="1"/>
          </p:nvPr>
        </p:nvPicPr>
        <p:blipFill>
          <a:blip r:embed="rId2"/>
          <a:stretch>
            <a:fillRect/>
          </a:stretch>
        </p:blipFill>
        <p:spPr>
          <a:xfrm>
            <a:off x="2439572" y="3999011"/>
            <a:ext cx="3895577" cy="1908833"/>
          </a:xfrm>
        </p:spPr>
      </p:pic>
      <p:sp>
        <p:nvSpPr>
          <p:cNvPr id="5" name="TextBox 4"/>
          <p:cNvSpPr txBox="1"/>
          <p:nvPr/>
        </p:nvSpPr>
        <p:spPr>
          <a:xfrm>
            <a:off x="457200" y="2161197"/>
            <a:ext cx="3745524" cy="2215991"/>
          </a:xfrm>
          <a:prstGeom prst="rect">
            <a:avLst/>
          </a:prstGeom>
          <a:noFill/>
        </p:spPr>
        <p:txBody>
          <a:bodyPr wrap="square" rtlCol="0">
            <a:spAutoFit/>
          </a:bodyPr>
          <a:lstStyle/>
          <a:p>
            <a:pPr algn="ctr"/>
            <a:r>
              <a:rPr lang="en-GB" sz="2400" b="1" dirty="0" smtClean="0">
                <a:solidFill>
                  <a:srgbClr val="00B050"/>
                </a:solidFill>
              </a:rPr>
              <a:t>Need for universal acceptance</a:t>
            </a:r>
          </a:p>
          <a:p>
            <a:pPr algn="ctr"/>
            <a:r>
              <a:rPr lang="en-GB" sz="2400" b="1" dirty="0" smtClean="0">
                <a:solidFill>
                  <a:srgbClr val="00B050"/>
                </a:solidFill>
              </a:rPr>
              <a:t>Global urgency</a:t>
            </a:r>
          </a:p>
          <a:p>
            <a:pPr algn="ctr"/>
            <a:r>
              <a:rPr lang="en-GB" sz="2400" b="1" dirty="0" smtClean="0">
                <a:solidFill>
                  <a:srgbClr val="00B050"/>
                </a:solidFill>
              </a:rPr>
              <a:t>Local urgency</a:t>
            </a:r>
          </a:p>
          <a:p>
            <a:pPr algn="ctr"/>
            <a:r>
              <a:rPr lang="en-GB" sz="2400" b="1" dirty="0" smtClean="0">
                <a:solidFill>
                  <a:srgbClr val="00B050"/>
                </a:solidFill>
              </a:rPr>
              <a:t>Need for real commitment</a:t>
            </a:r>
          </a:p>
          <a:p>
            <a:endParaRPr lang="en-GB" dirty="0"/>
          </a:p>
        </p:txBody>
      </p:sp>
      <p:sp>
        <p:nvSpPr>
          <p:cNvPr id="6" name="TextBox 5"/>
          <p:cNvSpPr txBox="1"/>
          <p:nvPr/>
        </p:nvSpPr>
        <p:spPr>
          <a:xfrm>
            <a:off x="4525986" y="1876743"/>
            <a:ext cx="3618325" cy="2585323"/>
          </a:xfrm>
          <a:prstGeom prst="rect">
            <a:avLst/>
          </a:prstGeom>
          <a:noFill/>
        </p:spPr>
        <p:txBody>
          <a:bodyPr wrap="square" rtlCol="0">
            <a:spAutoFit/>
          </a:bodyPr>
          <a:lstStyle/>
          <a:p>
            <a:pPr algn="ctr"/>
            <a:r>
              <a:rPr lang="en-GB" sz="2400" b="1" dirty="0" smtClean="0">
                <a:solidFill>
                  <a:srgbClr val="FF0000"/>
                </a:solidFill>
              </a:rPr>
              <a:t>Reluctance to agree anything binding</a:t>
            </a:r>
          </a:p>
          <a:p>
            <a:pPr algn="ctr"/>
            <a:r>
              <a:rPr lang="en-GB" sz="2400" b="1" dirty="0" smtClean="0">
                <a:solidFill>
                  <a:srgbClr val="FF0000"/>
                </a:solidFill>
              </a:rPr>
              <a:t>Ambitions of emerging economies</a:t>
            </a:r>
          </a:p>
          <a:p>
            <a:pPr algn="ctr"/>
            <a:r>
              <a:rPr lang="en-GB" sz="2400" b="1" dirty="0" smtClean="0">
                <a:solidFill>
                  <a:srgbClr val="FF0000"/>
                </a:solidFill>
              </a:rPr>
              <a:t>Existing infrastructures of developed economies</a:t>
            </a:r>
          </a:p>
          <a:p>
            <a:endParaRPr lang="en-GB" dirty="0"/>
          </a:p>
        </p:txBody>
      </p:sp>
    </p:spTree>
    <p:extLst>
      <p:ext uri="{BB962C8B-B14F-4D97-AF65-F5344CB8AC3E}">
        <p14:creationId xmlns:p14="http://schemas.microsoft.com/office/powerpoint/2010/main" val="206943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 Evelyne Khiari . dans Evénements"/>
          <p:cNvPicPr>
            <a:picLocks noChangeAspect="1"/>
          </p:cNvPicPr>
          <p:nvPr/>
        </p:nvPicPr>
        <p:blipFill>
          <a:blip r:embed="rId2"/>
          <a:stretch>
            <a:fillRect/>
          </a:stretch>
        </p:blipFill>
        <p:spPr>
          <a:xfrm>
            <a:off x="6811346" y="3874308"/>
            <a:ext cx="2332653" cy="2332653"/>
          </a:xfrm>
          <a:prstGeom prst="rect">
            <a:avLst/>
          </a:prstGeom>
        </p:spPr>
      </p:pic>
      <p:sp>
        <p:nvSpPr>
          <p:cNvPr id="2" name="Title 1"/>
          <p:cNvSpPr>
            <a:spLocks noGrp="1"/>
          </p:cNvSpPr>
          <p:nvPr>
            <p:ph type="title"/>
          </p:nvPr>
        </p:nvSpPr>
        <p:spPr/>
        <p:txBody>
          <a:bodyPr/>
          <a:lstStyle/>
          <a:p>
            <a:r>
              <a:rPr lang="en-GB" dirty="0" smtClean="0"/>
              <a:t>COP 21 </a:t>
            </a:r>
            <a:endParaRPr lang="en-GB" dirty="0"/>
          </a:p>
        </p:txBody>
      </p:sp>
      <p:sp>
        <p:nvSpPr>
          <p:cNvPr id="5" name="Content Placeholder 4"/>
          <p:cNvSpPr>
            <a:spLocks noGrp="1"/>
          </p:cNvSpPr>
          <p:nvPr>
            <p:ph idx="1"/>
          </p:nvPr>
        </p:nvSpPr>
        <p:spPr>
          <a:xfrm>
            <a:off x="289249" y="1310951"/>
            <a:ext cx="7968343" cy="4525963"/>
          </a:xfrm>
        </p:spPr>
        <p:txBody>
          <a:bodyPr/>
          <a:lstStyle/>
          <a:p>
            <a:endParaRPr lang="en-GB" dirty="0" smtClean="0"/>
          </a:p>
          <a:p>
            <a:endParaRPr lang="en-GB" dirty="0" smtClean="0"/>
          </a:p>
          <a:p>
            <a:r>
              <a:rPr lang="en-GB" dirty="0" smtClean="0"/>
              <a:t>Parties submitted estimates for reductions that they could make to emissions – Nationally Determined Contributions (NDCs)</a:t>
            </a:r>
          </a:p>
          <a:p>
            <a:endParaRPr lang="en-GB" dirty="0" smtClean="0"/>
          </a:p>
          <a:p>
            <a:r>
              <a:rPr lang="en-GB" dirty="0" smtClean="0"/>
              <a:t>Results were amalgamated to produce a global picture.</a:t>
            </a:r>
          </a:p>
          <a:p>
            <a:endParaRPr lang="en-GB" dirty="0" smtClean="0"/>
          </a:p>
          <a:p>
            <a:r>
              <a:rPr lang="en-GB" dirty="0" smtClean="0"/>
              <a:t>196 </a:t>
            </a:r>
            <a:r>
              <a:rPr lang="en-GB" dirty="0"/>
              <a:t>countries agreed to reduce </a:t>
            </a:r>
            <a:r>
              <a:rPr lang="en-GB" dirty="0" smtClean="0"/>
              <a:t>emissions </a:t>
            </a:r>
            <a:r>
              <a:rPr lang="en-GB" dirty="0"/>
              <a:t>“as soon as possible</a:t>
            </a:r>
            <a:r>
              <a:rPr lang="en-GB" dirty="0" smtClean="0"/>
              <a:t>” so as to keep global warming to below 2°C</a:t>
            </a:r>
          </a:p>
          <a:p>
            <a:endParaRPr lang="en-GB" dirty="0" smtClean="0"/>
          </a:p>
          <a:p>
            <a:r>
              <a:rPr lang="en-GB" dirty="0" smtClean="0"/>
              <a:t>Now being ratified by 55 most developed nations.</a:t>
            </a:r>
            <a:endParaRPr lang="en-GB" dirty="0"/>
          </a:p>
          <a:p>
            <a:endParaRPr lang="en-GB" dirty="0"/>
          </a:p>
          <a:p>
            <a:endParaRPr lang="en-GB" dirty="0"/>
          </a:p>
        </p:txBody>
      </p:sp>
    </p:spTree>
    <p:extLst>
      <p:ext uri="{BB962C8B-B14F-4D97-AF65-F5344CB8AC3E}">
        <p14:creationId xmlns:p14="http://schemas.microsoft.com/office/powerpoint/2010/main" val="385436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par Evelyne Khiari . dans Evénements"/>
          <p:cNvPicPr>
            <a:picLocks noChangeAspect="1"/>
          </p:cNvPicPr>
          <p:nvPr/>
        </p:nvPicPr>
        <p:blipFill>
          <a:blip r:embed="rId2"/>
          <a:stretch>
            <a:fillRect/>
          </a:stretch>
        </p:blipFill>
        <p:spPr>
          <a:xfrm>
            <a:off x="6811346" y="3874308"/>
            <a:ext cx="2332653" cy="2332653"/>
          </a:xfrm>
          <a:prstGeom prst="rect">
            <a:avLst/>
          </a:prstGeom>
        </p:spPr>
      </p:pic>
      <p:sp>
        <p:nvSpPr>
          <p:cNvPr id="2" name="Title 1"/>
          <p:cNvSpPr>
            <a:spLocks noGrp="1"/>
          </p:cNvSpPr>
          <p:nvPr>
            <p:ph type="title"/>
          </p:nvPr>
        </p:nvSpPr>
        <p:spPr/>
        <p:txBody>
          <a:bodyPr/>
          <a:lstStyle/>
          <a:p>
            <a:r>
              <a:rPr lang="en-GB" dirty="0" smtClean="0"/>
              <a:t>COP 21</a:t>
            </a:r>
            <a:endParaRPr lang="en-GB" dirty="0"/>
          </a:p>
        </p:txBody>
      </p:sp>
      <p:sp>
        <p:nvSpPr>
          <p:cNvPr id="9" name="Content Placeholder 8"/>
          <p:cNvSpPr>
            <a:spLocks noGrp="1"/>
          </p:cNvSpPr>
          <p:nvPr>
            <p:ph idx="1"/>
          </p:nvPr>
        </p:nvSpPr>
        <p:spPr>
          <a:xfrm>
            <a:off x="643812" y="1600200"/>
            <a:ext cx="7259217" cy="4525963"/>
          </a:xfrm>
        </p:spPr>
        <p:txBody>
          <a:bodyPr>
            <a:normAutofit fontScale="92500" lnSpcReduction="10000"/>
          </a:bodyPr>
          <a:lstStyle/>
          <a:p>
            <a:endParaRPr lang="en-GB" dirty="0" smtClean="0"/>
          </a:p>
          <a:p>
            <a:r>
              <a:rPr lang="en-GB" dirty="0" smtClean="0"/>
              <a:t>Parties </a:t>
            </a:r>
            <a:r>
              <a:rPr lang="en-GB" dirty="0"/>
              <a:t>must make successive emission reduction commitments and “shall pursue domestic mitigating measures</a:t>
            </a:r>
            <a:r>
              <a:rPr lang="en-GB" dirty="0" smtClean="0"/>
              <a:t>”</a:t>
            </a:r>
          </a:p>
          <a:p>
            <a:endParaRPr lang="en-GB" dirty="0"/>
          </a:p>
          <a:p>
            <a:r>
              <a:rPr lang="en-GB" dirty="0"/>
              <a:t>“A balance between </a:t>
            </a:r>
            <a:r>
              <a:rPr lang="en-GB" dirty="0" err="1"/>
              <a:t>antropogenic</a:t>
            </a:r>
            <a:r>
              <a:rPr lang="en-GB" dirty="0"/>
              <a:t> emissions by sources and removals by sinks of greenhouse gases in the second half of this </a:t>
            </a:r>
            <a:r>
              <a:rPr lang="en-GB" dirty="0" smtClean="0"/>
              <a:t>century</a:t>
            </a:r>
          </a:p>
          <a:p>
            <a:endParaRPr lang="en-GB" dirty="0"/>
          </a:p>
          <a:p>
            <a:r>
              <a:rPr lang="en-GB" dirty="0"/>
              <a:t>“Well below </a:t>
            </a:r>
            <a:r>
              <a:rPr lang="en-GB" dirty="0" smtClean="0"/>
              <a:t>2°C</a:t>
            </a:r>
            <a:r>
              <a:rPr lang="en-GB" dirty="0"/>
              <a:t>… and to pursue efforts to limit the </a:t>
            </a:r>
            <a:r>
              <a:rPr lang="en-GB" dirty="0" smtClean="0"/>
              <a:t>temperature </a:t>
            </a:r>
            <a:r>
              <a:rPr lang="en-GB" dirty="0"/>
              <a:t>increase to </a:t>
            </a:r>
            <a:r>
              <a:rPr lang="en-GB" dirty="0" smtClean="0"/>
              <a:t>1.5°C”</a:t>
            </a:r>
          </a:p>
          <a:p>
            <a:endParaRPr lang="en-GB" dirty="0"/>
          </a:p>
          <a:p>
            <a:r>
              <a:rPr lang="en-GB" dirty="0"/>
              <a:t>Clear five year cycles for raising ambition linked o a global stock take on progress towards the long term goal. Starting with a review of current climate action contributions by 2018, to be resubmitted by 2020.</a:t>
            </a:r>
          </a:p>
          <a:p>
            <a:endParaRPr lang="en-GB" dirty="0"/>
          </a:p>
        </p:txBody>
      </p:sp>
    </p:spTree>
    <p:extLst>
      <p:ext uri="{BB962C8B-B14F-4D97-AF65-F5344CB8AC3E}">
        <p14:creationId xmlns:p14="http://schemas.microsoft.com/office/powerpoint/2010/main" val="400371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par Evelyne Khiari . dans Evénements"/>
          <p:cNvPicPr>
            <a:picLocks noChangeAspect="1"/>
          </p:cNvPicPr>
          <p:nvPr/>
        </p:nvPicPr>
        <p:blipFill>
          <a:blip r:embed="rId2"/>
          <a:stretch>
            <a:fillRect/>
          </a:stretch>
        </p:blipFill>
        <p:spPr>
          <a:xfrm>
            <a:off x="6662056" y="3793510"/>
            <a:ext cx="2332653" cy="2332653"/>
          </a:xfrm>
          <a:prstGeom prst="rect">
            <a:avLst/>
          </a:prstGeom>
        </p:spPr>
      </p:pic>
      <p:sp>
        <p:nvSpPr>
          <p:cNvPr id="2" name="Title 1"/>
          <p:cNvSpPr>
            <a:spLocks noGrp="1"/>
          </p:cNvSpPr>
          <p:nvPr>
            <p:ph type="title"/>
          </p:nvPr>
        </p:nvSpPr>
        <p:spPr/>
        <p:txBody>
          <a:bodyPr/>
          <a:lstStyle/>
          <a:p>
            <a:r>
              <a:rPr lang="en-GB" dirty="0" smtClean="0"/>
              <a:t>COP 21</a:t>
            </a:r>
            <a:endParaRPr lang="en-GB" dirty="0"/>
          </a:p>
        </p:txBody>
      </p:sp>
      <p:sp>
        <p:nvSpPr>
          <p:cNvPr id="7" name="Content Placeholder 6"/>
          <p:cNvSpPr>
            <a:spLocks noGrp="1"/>
          </p:cNvSpPr>
          <p:nvPr>
            <p:ph idx="1"/>
          </p:nvPr>
        </p:nvSpPr>
        <p:spPr>
          <a:xfrm>
            <a:off x="457200" y="1763486"/>
            <a:ext cx="7333861" cy="4362677"/>
          </a:xfrm>
        </p:spPr>
        <p:txBody>
          <a:bodyPr/>
          <a:lstStyle/>
          <a:p>
            <a:endParaRPr lang="en-GB" dirty="0" smtClean="0"/>
          </a:p>
          <a:p>
            <a:r>
              <a:rPr lang="en-GB" dirty="0" smtClean="0"/>
              <a:t>Converges </a:t>
            </a:r>
            <a:r>
              <a:rPr lang="en-GB" dirty="0"/>
              <a:t>towards a common framework with a mandate to firm up modalities in future</a:t>
            </a:r>
          </a:p>
          <a:p>
            <a:endParaRPr lang="en-GB" dirty="0" smtClean="0"/>
          </a:p>
          <a:p>
            <a:r>
              <a:rPr lang="en-GB" dirty="0" smtClean="0"/>
              <a:t>Clear </a:t>
            </a:r>
            <a:r>
              <a:rPr lang="en-GB" dirty="0"/>
              <a:t>objective of shifting all finance flows to low carbon resilient investments. A new collective climate finance goal (beyond the current level of $100 </a:t>
            </a:r>
            <a:r>
              <a:rPr lang="en-GB" dirty="0" err="1"/>
              <a:t>bn</a:t>
            </a:r>
            <a:r>
              <a:rPr lang="en-GB" dirty="0"/>
              <a:t>) will be set in 2025. It also secures greater clarity, predictability and transparency of finance</a:t>
            </a:r>
          </a:p>
          <a:p>
            <a:endParaRPr lang="en-GB" dirty="0"/>
          </a:p>
        </p:txBody>
      </p:sp>
    </p:spTree>
    <p:extLst>
      <p:ext uri="{BB962C8B-B14F-4D97-AF65-F5344CB8AC3E}">
        <p14:creationId xmlns:p14="http://schemas.microsoft.com/office/powerpoint/2010/main" val="159026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ar Evelyne Khiari . dans Evénements"/>
          <p:cNvPicPr>
            <a:picLocks noChangeAspect="1"/>
          </p:cNvPicPr>
          <p:nvPr/>
        </p:nvPicPr>
        <p:blipFill>
          <a:blip r:embed="rId2"/>
          <a:stretch>
            <a:fillRect/>
          </a:stretch>
        </p:blipFill>
        <p:spPr>
          <a:xfrm>
            <a:off x="6811346" y="3874308"/>
            <a:ext cx="2332653" cy="2332653"/>
          </a:xfrm>
          <a:prstGeom prst="rect">
            <a:avLst/>
          </a:prstGeom>
        </p:spPr>
      </p:pic>
      <p:sp>
        <p:nvSpPr>
          <p:cNvPr id="2" name="Title 1"/>
          <p:cNvSpPr>
            <a:spLocks noGrp="1"/>
          </p:cNvSpPr>
          <p:nvPr>
            <p:ph type="title"/>
          </p:nvPr>
        </p:nvSpPr>
        <p:spPr/>
        <p:txBody>
          <a:bodyPr/>
          <a:lstStyle/>
          <a:p>
            <a:r>
              <a:rPr lang="en-GB" dirty="0" smtClean="0"/>
              <a:t>COP 21</a:t>
            </a:r>
            <a:endParaRPr lang="en-GB" dirty="0"/>
          </a:p>
        </p:txBody>
      </p:sp>
      <p:sp>
        <p:nvSpPr>
          <p:cNvPr id="5" name="Content Placeholder 4"/>
          <p:cNvSpPr>
            <a:spLocks noGrp="1"/>
          </p:cNvSpPr>
          <p:nvPr>
            <p:ph idx="1"/>
          </p:nvPr>
        </p:nvSpPr>
        <p:spPr>
          <a:xfrm>
            <a:off x="98982" y="1862364"/>
            <a:ext cx="7894948" cy="2798499"/>
          </a:xfrm>
        </p:spPr>
        <p:txBody>
          <a:bodyPr>
            <a:normAutofit fontScale="85000" lnSpcReduction="20000"/>
          </a:bodyPr>
          <a:lstStyle/>
          <a:p>
            <a:endParaRPr lang="en-GB" dirty="0" smtClean="0"/>
          </a:p>
          <a:p>
            <a:r>
              <a:rPr lang="en-GB" dirty="0" smtClean="0"/>
              <a:t>New </a:t>
            </a:r>
            <a:r>
              <a:rPr lang="en-GB" dirty="0"/>
              <a:t>adaption goal elevated the need to plan for climate impacts in iterative cycles under the UNFCCC, increased share of finance for adaptation and mechanism to deal with insurance and displaced people</a:t>
            </a:r>
          </a:p>
          <a:p>
            <a:endParaRPr lang="en-GB" dirty="0" smtClean="0"/>
          </a:p>
          <a:p>
            <a:r>
              <a:rPr lang="en-GB" dirty="0" smtClean="0"/>
              <a:t>Nearly </a:t>
            </a:r>
            <a:r>
              <a:rPr lang="en-GB" dirty="0"/>
              <a:t>150 leaders attended and pledged to accelerate climate action at national and international level, including through the implementation of their climate action contributions</a:t>
            </a:r>
          </a:p>
          <a:p>
            <a:endParaRPr lang="en-GB" dirty="0" smtClean="0"/>
          </a:p>
          <a:p>
            <a:r>
              <a:rPr lang="en-GB" dirty="0" smtClean="0"/>
              <a:t>Climate </a:t>
            </a:r>
            <a:r>
              <a:rPr lang="en-GB" dirty="0"/>
              <a:t>action prioritised in Sustainable Development Goals (SDGs). G20 Financial Stability Task Force launched</a:t>
            </a:r>
          </a:p>
          <a:p>
            <a:endParaRPr lang="en-GB" dirty="0"/>
          </a:p>
        </p:txBody>
      </p:sp>
    </p:spTree>
    <p:extLst>
      <p:ext uri="{BB962C8B-B14F-4D97-AF65-F5344CB8AC3E}">
        <p14:creationId xmlns:p14="http://schemas.microsoft.com/office/powerpoint/2010/main" val="14138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ar Evelyne Khiari . dans Evénements"/>
          <p:cNvPicPr>
            <a:picLocks noChangeAspect="1"/>
          </p:cNvPicPr>
          <p:nvPr/>
        </p:nvPicPr>
        <p:blipFill>
          <a:blip r:embed="rId2"/>
          <a:stretch>
            <a:fillRect/>
          </a:stretch>
        </p:blipFill>
        <p:spPr>
          <a:xfrm>
            <a:off x="6811346" y="3874308"/>
            <a:ext cx="2332653" cy="2332653"/>
          </a:xfrm>
          <a:prstGeom prst="rect">
            <a:avLst/>
          </a:prstGeom>
        </p:spPr>
      </p:pic>
      <p:sp>
        <p:nvSpPr>
          <p:cNvPr id="2" name="Title 1"/>
          <p:cNvSpPr>
            <a:spLocks noGrp="1"/>
          </p:cNvSpPr>
          <p:nvPr>
            <p:ph type="title"/>
          </p:nvPr>
        </p:nvSpPr>
        <p:spPr/>
        <p:txBody>
          <a:bodyPr/>
          <a:lstStyle/>
          <a:p>
            <a:r>
              <a:rPr lang="en-GB" dirty="0" smtClean="0"/>
              <a:t>COP 21</a:t>
            </a:r>
            <a:endParaRPr lang="en-GB" dirty="0"/>
          </a:p>
        </p:txBody>
      </p:sp>
      <p:sp>
        <p:nvSpPr>
          <p:cNvPr id="5" name="Content Placeholder 4"/>
          <p:cNvSpPr>
            <a:spLocks noGrp="1"/>
          </p:cNvSpPr>
          <p:nvPr>
            <p:ph idx="1"/>
          </p:nvPr>
        </p:nvSpPr>
        <p:spPr/>
        <p:txBody>
          <a:bodyPr/>
          <a:lstStyle/>
          <a:p>
            <a:endParaRPr lang="en-GB" dirty="0" smtClean="0"/>
          </a:p>
          <a:p>
            <a:r>
              <a:rPr lang="en-GB" dirty="0" smtClean="0"/>
              <a:t>Large </a:t>
            </a:r>
            <a:r>
              <a:rPr lang="en-GB" dirty="0"/>
              <a:t>number of commitments to ambitious investment in clean energy and divestment from fossil fuels from cities, regions, investors and </a:t>
            </a:r>
            <a:r>
              <a:rPr lang="en-GB" dirty="0" smtClean="0"/>
              <a:t>business</a:t>
            </a:r>
          </a:p>
          <a:p>
            <a:endParaRPr lang="en-GB" dirty="0"/>
          </a:p>
          <a:p>
            <a:r>
              <a:rPr lang="en-GB" dirty="0"/>
              <a:t>All major business and investors groups lobbied for strong long term goal and robust rules to increase ambition</a:t>
            </a:r>
          </a:p>
          <a:p>
            <a:endParaRPr lang="en-GB" dirty="0"/>
          </a:p>
        </p:txBody>
      </p:sp>
    </p:spTree>
    <p:extLst>
      <p:ext uri="{BB962C8B-B14F-4D97-AF65-F5344CB8AC3E}">
        <p14:creationId xmlns:p14="http://schemas.microsoft.com/office/powerpoint/2010/main" val="138063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ty, Decoration, Streamers, Confetti, Celebration"/>
          <p:cNvPicPr>
            <a:picLocks noChangeAspect="1"/>
          </p:cNvPicPr>
          <p:nvPr/>
        </p:nvPicPr>
        <p:blipFill>
          <a:blip r:embed="rId2"/>
          <a:stretch>
            <a:fillRect/>
          </a:stretch>
        </p:blipFill>
        <p:spPr>
          <a:xfrm>
            <a:off x="4413381" y="1204543"/>
            <a:ext cx="4730620" cy="4941277"/>
          </a:xfrm>
          <a:prstGeom prst="rect">
            <a:avLst/>
          </a:prstGeom>
        </p:spPr>
      </p:pic>
      <p:sp>
        <p:nvSpPr>
          <p:cNvPr id="2" name="Title 1"/>
          <p:cNvSpPr>
            <a:spLocks noGrp="1"/>
          </p:cNvSpPr>
          <p:nvPr>
            <p:ph type="title"/>
          </p:nvPr>
        </p:nvSpPr>
        <p:spPr/>
        <p:txBody>
          <a:bodyPr/>
          <a:lstStyle/>
          <a:p>
            <a:r>
              <a:rPr lang="en-GB" dirty="0" smtClean="0"/>
              <a:t>COP 21 - Reasons to celebrate</a:t>
            </a:r>
            <a:endParaRPr lang="en-GB" dirty="0"/>
          </a:p>
        </p:txBody>
      </p:sp>
      <p:sp>
        <p:nvSpPr>
          <p:cNvPr id="3" name="Content Placeholder 2"/>
          <p:cNvSpPr>
            <a:spLocks noGrp="1"/>
          </p:cNvSpPr>
          <p:nvPr>
            <p:ph idx="1"/>
          </p:nvPr>
        </p:nvSpPr>
        <p:spPr>
          <a:xfrm>
            <a:off x="526459" y="1521067"/>
            <a:ext cx="4036209" cy="4308231"/>
          </a:xfrm>
        </p:spPr>
        <p:txBody>
          <a:bodyPr>
            <a:normAutofit fontScale="92500" lnSpcReduction="10000"/>
          </a:bodyPr>
          <a:lstStyle/>
          <a:p>
            <a:pPr marL="0" indent="0">
              <a:buNone/>
            </a:pPr>
            <a:endParaRPr lang="en-GB" dirty="0" smtClean="0"/>
          </a:p>
          <a:p>
            <a:pPr marL="0" indent="0">
              <a:buNone/>
            </a:pPr>
            <a:endParaRPr lang="en-GB" dirty="0"/>
          </a:p>
          <a:p>
            <a:pPr marL="0" indent="0">
              <a:buNone/>
            </a:pPr>
            <a:r>
              <a:rPr lang="en-GB" dirty="0" smtClean="0"/>
              <a:t>196 countries reached an agreement</a:t>
            </a:r>
          </a:p>
          <a:p>
            <a:pPr marL="0" indent="0">
              <a:buNone/>
            </a:pPr>
            <a:endParaRPr lang="en-GB" dirty="0" smtClean="0"/>
          </a:p>
          <a:p>
            <a:pPr marL="0" indent="0">
              <a:buNone/>
            </a:pPr>
            <a:r>
              <a:rPr lang="en-GB" dirty="0" smtClean="0"/>
              <a:t>USA and China were both party to the agreement</a:t>
            </a:r>
          </a:p>
          <a:p>
            <a:pPr marL="0" indent="0">
              <a:buNone/>
            </a:pPr>
            <a:endParaRPr lang="en-GB" dirty="0" smtClean="0"/>
          </a:p>
          <a:p>
            <a:pPr marL="0" indent="0">
              <a:buNone/>
            </a:pPr>
            <a:r>
              <a:rPr lang="en-GB" dirty="0" smtClean="0"/>
              <a:t>First time that climate change has been globally recognised and action taken to combat it on a global basis</a:t>
            </a:r>
          </a:p>
          <a:p>
            <a:pPr marL="0" indent="0">
              <a:buNone/>
            </a:pPr>
            <a:endParaRPr lang="en-GB" dirty="0"/>
          </a:p>
          <a:p>
            <a:pPr marL="0" indent="0">
              <a:buNone/>
            </a:pPr>
            <a:r>
              <a:rPr lang="en-GB" dirty="0" smtClean="0"/>
              <a:t>A first step on the road to recovery</a:t>
            </a:r>
          </a:p>
          <a:p>
            <a:endParaRPr lang="en-GB" dirty="0"/>
          </a:p>
        </p:txBody>
      </p:sp>
    </p:spTree>
    <p:extLst>
      <p:ext uri="{BB962C8B-B14F-4D97-AF65-F5344CB8AC3E}">
        <p14:creationId xmlns:p14="http://schemas.microsoft.com/office/powerpoint/2010/main" val="250064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yond Survivor - The Wounded Warrior Blog: Don't Ignore The Warning ..."/>
          <p:cNvPicPr>
            <a:picLocks noChangeAspect="1"/>
          </p:cNvPicPr>
          <p:nvPr/>
        </p:nvPicPr>
        <p:blipFill>
          <a:blip r:embed="rId2"/>
          <a:stretch>
            <a:fillRect/>
          </a:stretch>
        </p:blipFill>
        <p:spPr>
          <a:xfrm>
            <a:off x="3691743" y="1600200"/>
            <a:ext cx="5346750" cy="4455625"/>
          </a:xfrm>
          <a:prstGeom prst="rect">
            <a:avLst/>
          </a:prstGeom>
        </p:spPr>
      </p:pic>
      <p:sp>
        <p:nvSpPr>
          <p:cNvPr id="2" name="Title 1"/>
          <p:cNvSpPr>
            <a:spLocks noGrp="1"/>
          </p:cNvSpPr>
          <p:nvPr>
            <p:ph type="title"/>
          </p:nvPr>
        </p:nvSpPr>
        <p:spPr/>
        <p:txBody>
          <a:bodyPr/>
          <a:lstStyle/>
          <a:p>
            <a:r>
              <a:rPr lang="en-GB" dirty="0" smtClean="0"/>
              <a:t>COP 21 – Reasons to be cautious</a:t>
            </a:r>
            <a:endParaRPr lang="en-GB" dirty="0"/>
          </a:p>
        </p:txBody>
      </p:sp>
      <p:sp>
        <p:nvSpPr>
          <p:cNvPr id="3" name="Content Placeholder 2"/>
          <p:cNvSpPr>
            <a:spLocks noGrp="1"/>
          </p:cNvSpPr>
          <p:nvPr>
            <p:ph idx="1"/>
          </p:nvPr>
        </p:nvSpPr>
        <p:spPr>
          <a:xfrm>
            <a:off x="457200" y="1600200"/>
            <a:ext cx="4208106" cy="4525963"/>
          </a:xfrm>
        </p:spPr>
        <p:txBody>
          <a:bodyPr/>
          <a:lstStyle/>
          <a:p>
            <a:pPr marL="0" indent="0">
              <a:buNone/>
            </a:pPr>
            <a:endParaRPr lang="en-GB" dirty="0" smtClean="0"/>
          </a:p>
          <a:p>
            <a:pPr marL="0" indent="0">
              <a:buNone/>
            </a:pPr>
            <a:r>
              <a:rPr lang="en-GB" dirty="0" smtClean="0"/>
              <a:t>Non binding</a:t>
            </a:r>
          </a:p>
          <a:p>
            <a:pPr marL="0" indent="0">
              <a:buNone/>
            </a:pPr>
            <a:endParaRPr lang="en-GB" dirty="0" smtClean="0"/>
          </a:p>
          <a:p>
            <a:pPr marL="0" indent="0">
              <a:buNone/>
            </a:pPr>
            <a:r>
              <a:rPr lang="en-GB" dirty="0" smtClean="0"/>
              <a:t>Still to be ratified – will US ratify?</a:t>
            </a:r>
          </a:p>
          <a:p>
            <a:pPr marL="0" indent="0">
              <a:buNone/>
            </a:pPr>
            <a:endParaRPr lang="en-GB" dirty="0" smtClean="0"/>
          </a:p>
          <a:p>
            <a:pPr marL="0" indent="0">
              <a:buNone/>
            </a:pPr>
            <a:r>
              <a:rPr lang="en-GB" dirty="0" smtClean="0"/>
              <a:t>Still allows temperatures to rise by up to 2°C from an already high base which some consider to be beyond the point of no return</a:t>
            </a:r>
          </a:p>
          <a:p>
            <a:pPr marL="0" indent="0">
              <a:buNone/>
            </a:pPr>
            <a:endParaRPr lang="en-GB" dirty="0" smtClean="0"/>
          </a:p>
          <a:p>
            <a:pPr marL="0" indent="0">
              <a:buNone/>
            </a:pPr>
            <a:r>
              <a:rPr lang="en-GB" dirty="0" smtClean="0"/>
              <a:t>Is it too little; too late?</a:t>
            </a:r>
            <a:endParaRPr lang="en-GB" dirty="0"/>
          </a:p>
        </p:txBody>
      </p:sp>
    </p:spTree>
    <p:extLst>
      <p:ext uri="{BB962C8B-B14F-4D97-AF65-F5344CB8AC3E}">
        <p14:creationId xmlns:p14="http://schemas.microsoft.com/office/powerpoint/2010/main" val="243112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10044" y="2504992"/>
            <a:ext cx="2410865" cy="2414114"/>
          </a:xfrm>
          <a:prstGeom prst="rect">
            <a:avLst/>
          </a:prstGeom>
        </p:spPr>
      </p:pic>
      <p:sp>
        <p:nvSpPr>
          <p:cNvPr id="2" name="Title 1"/>
          <p:cNvSpPr>
            <a:spLocks noGrp="1"/>
          </p:cNvSpPr>
          <p:nvPr>
            <p:ph type="title"/>
          </p:nvPr>
        </p:nvSpPr>
        <p:spPr/>
        <p:txBody>
          <a:bodyPr/>
          <a:lstStyle/>
          <a:p>
            <a:r>
              <a:rPr lang="en-GB" dirty="0" smtClean="0"/>
              <a:t>COP 21</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What is a COP?</a:t>
            </a:r>
          </a:p>
          <a:p>
            <a:pPr marL="0" indent="0">
              <a:buNone/>
            </a:pPr>
            <a:endParaRPr lang="en-GB" dirty="0"/>
          </a:p>
          <a:p>
            <a:pPr marL="0" indent="0">
              <a:buNone/>
            </a:pPr>
            <a:endParaRPr lang="en-GB" dirty="0" smtClean="0"/>
          </a:p>
          <a:p>
            <a:pPr marL="457200" lvl="1" indent="0">
              <a:buNone/>
            </a:pPr>
            <a:r>
              <a:rPr lang="en-GB" dirty="0" smtClean="0"/>
              <a:t>A </a:t>
            </a:r>
            <a:r>
              <a:rPr lang="en-GB" b="1" dirty="0" smtClean="0"/>
              <a:t>Conference of </a:t>
            </a:r>
            <a:r>
              <a:rPr lang="en-GB" b="1" dirty="0"/>
              <a:t>the Parties </a:t>
            </a:r>
            <a:r>
              <a:rPr lang="en-GB" dirty="0"/>
              <a:t>to the UN Framework </a:t>
            </a:r>
            <a:endParaRPr lang="en-GB" dirty="0" smtClean="0"/>
          </a:p>
          <a:p>
            <a:pPr marL="457200" lvl="1" indent="0">
              <a:buNone/>
            </a:pPr>
            <a:r>
              <a:rPr lang="en-GB" dirty="0" smtClean="0"/>
              <a:t>Convention </a:t>
            </a:r>
            <a:r>
              <a:rPr lang="en-GB" dirty="0"/>
              <a:t>on Climate Change (UNFCCC</a:t>
            </a:r>
            <a:r>
              <a:rPr lang="en-GB" dirty="0" smtClean="0"/>
              <a:t>)</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311520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5">
            <a:fgClr>
              <a:schemeClr val="accent1"/>
            </a:fgClr>
            <a:bgClr>
              <a:schemeClr val="bg1"/>
            </a:bgClr>
          </a:pattFill>
        </p:spPr>
        <p:txBody>
          <a:bodyPr/>
          <a:lstStyle/>
          <a:p>
            <a:r>
              <a:rPr lang="en-GB" dirty="0" smtClean="0"/>
              <a:t>So what happens now?</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400050" lvl="1" indent="0">
              <a:buNone/>
            </a:pPr>
            <a:r>
              <a:rPr lang="en-GB" sz="2000" dirty="0" smtClean="0"/>
              <a:t>Temperatures will continue to rise</a:t>
            </a:r>
          </a:p>
          <a:p>
            <a:pPr marL="400050" lvl="1" indent="0">
              <a:buNone/>
            </a:pPr>
            <a:r>
              <a:rPr lang="en-GB" sz="2000" dirty="0" smtClean="0"/>
              <a:t>Climate change will continue</a:t>
            </a:r>
          </a:p>
          <a:p>
            <a:pPr marL="400050" lvl="1" indent="0">
              <a:buNone/>
            </a:pPr>
            <a:r>
              <a:rPr lang="en-GB" sz="2000" dirty="0" smtClean="0"/>
              <a:t>More floods</a:t>
            </a:r>
          </a:p>
          <a:p>
            <a:pPr marL="400050" lvl="1" indent="0">
              <a:buNone/>
            </a:pPr>
            <a:r>
              <a:rPr lang="en-GB" sz="2000" dirty="0" smtClean="0"/>
              <a:t>Worse storms</a:t>
            </a:r>
          </a:p>
          <a:p>
            <a:pPr marL="400050" lvl="1" indent="0">
              <a:buNone/>
            </a:pPr>
            <a:r>
              <a:rPr lang="en-GB" sz="2000" dirty="0" smtClean="0"/>
              <a:t>Diminishing ice mass</a:t>
            </a:r>
          </a:p>
          <a:p>
            <a:pPr marL="400050" lvl="1" indent="0">
              <a:buNone/>
            </a:pPr>
            <a:r>
              <a:rPr lang="en-GB" sz="2000" dirty="0" smtClean="0"/>
              <a:t>Rising sea levels…</a:t>
            </a:r>
          </a:p>
          <a:p>
            <a:pPr marL="0" indent="0">
              <a:buNone/>
            </a:pPr>
            <a:endParaRPr lang="en-GB" dirty="0"/>
          </a:p>
          <a:p>
            <a:pPr marL="0" indent="0">
              <a:buNone/>
            </a:pPr>
            <a:endParaRPr lang="en-GB" dirty="0" smtClean="0"/>
          </a:p>
          <a:p>
            <a:pPr marL="800100" lvl="2" indent="0">
              <a:buNone/>
            </a:pPr>
            <a:r>
              <a:rPr lang="en-GB" sz="2000" dirty="0" smtClean="0"/>
              <a:t>…only not quite as fast as would otherwise do</a:t>
            </a:r>
            <a:endParaRPr lang="en-GB" sz="2000" dirty="0"/>
          </a:p>
        </p:txBody>
      </p:sp>
      <p:pic>
        <p:nvPicPr>
          <p:cNvPr id="4" name="Picture 3" descr="Question Mark by rejon"/>
          <p:cNvPicPr>
            <a:picLocks noChangeAspect="1"/>
          </p:cNvPicPr>
          <p:nvPr/>
        </p:nvPicPr>
        <p:blipFill>
          <a:blip r:embed="rId2"/>
          <a:stretch>
            <a:fillRect/>
          </a:stretch>
        </p:blipFill>
        <p:spPr>
          <a:xfrm>
            <a:off x="6588862" y="1600200"/>
            <a:ext cx="2555138" cy="2555138"/>
          </a:xfrm>
          <a:prstGeom prst="rect">
            <a:avLst/>
          </a:prstGeom>
        </p:spPr>
      </p:pic>
    </p:spTree>
    <p:extLst>
      <p:ext uri="{BB962C8B-B14F-4D97-AF65-F5344CB8AC3E}">
        <p14:creationId xmlns:p14="http://schemas.microsoft.com/office/powerpoint/2010/main" val="32909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Threat to the Insurance Industry</a:t>
            </a:r>
            <a:endParaRPr lang="en-GB" dirty="0"/>
          </a:p>
        </p:txBody>
      </p:sp>
      <p:sp>
        <p:nvSpPr>
          <p:cNvPr id="3" name="Content Placeholder 2"/>
          <p:cNvSpPr>
            <a:spLocks noGrp="1"/>
          </p:cNvSpPr>
          <p:nvPr>
            <p:ph idx="1"/>
          </p:nvPr>
        </p:nvSpPr>
        <p:spPr/>
        <p:txBody>
          <a:bodyPr/>
          <a:lstStyle/>
          <a:p>
            <a:pPr marL="400050" lvl="1" indent="0">
              <a:buNone/>
            </a:pPr>
            <a:endParaRPr lang="en-GB" sz="2400" dirty="0" smtClean="0"/>
          </a:p>
          <a:p>
            <a:pPr marL="400050" lvl="1" indent="0">
              <a:buNone/>
            </a:pPr>
            <a:r>
              <a:rPr lang="en-GB" sz="2000" dirty="0" smtClean="0"/>
              <a:t>Climate Change is already upsetting risk modelling</a:t>
            </a:r>
          </a:p>
          <a:p>
            <a:pPr marL="400050" lvl="1" indent="0">
              <a:buNone/>
            </a:pPr>
            <a:endParaRPr lang="en-GB" sz="2000" dirty="0" smtClean="0"/>
          </a:p>
          <a:p>
            <a:pPr marL="400050" lvl="1" indent="0">
              <a:buNone/>
            </a:pPr>
            <a:r>
              <a:rPr lang="en-GB" sz="2000" dirty="0" smtClean="0"/>
              <a:t>More severe storms?</a:t>
            </a:r>
          </a:p>
          <a:p>
            <a:pPr marL="400050" lvl="1" indent="0">
              <a:buNone/>
            </a:pPr>
            <a:endParaRPr lang="en-GB" sz="2000" dirty="0" smtClean="0"/>
          </a:p>
          <a:p>
            <a:pPr marL="400050" lvl="1" indent="0">
              <a:buNone/>
            </a:pPr>
            <a:r>
              <a:rPr lang="en-GB" sz="2000" dirty="0" smtClean="0"/>
              <a:t>Flooding?</a:t>
            </a:r>
          </a:p>
          <a:p>
            <a:pPr marL="400050" lvl="1" indent="0">
              <a:buNone/>
            </a:pPr>
            <a:endParaRPr lang="en-GB" sz="2000" dirty="0" smtClean="0"/>
          </a:p>
          <a:p>
            <a:pPr marL="400050" lvl="1" indent="0">
              <a:buNone/>
            </a:pPr>
            <a:r>
              <a:rPr lang="en-GB" sz="2000" dirty="0" smtClean="0"/>
              <a:t>Urbanisation</a:t>
            </a:r>
          </a:p>
          <a:p>
            <a:pPr marL="400050" lvl="1" indent="0">
              <a:buNone/>
            </a:pPr>
            <a:endParaRPr lang="en-GB" sz="2000" dirty="0" smtClean="0"/>
          </a:p>
          <a:p>
            <a:pPr marL="400050" lvl="1" indent="0">
              <a:buNone/>
            </a:pPr>
            <a:r>
              <a:rPr lang="en-GB" sz="2000" dirty="0" smtClean="0"/>
              <a:t>Sustainability</a:t>
            </a:r>
          </a:p>
          <a:p>
            <a:endParaRPr lang="en-GB" dirty="0"/>
          </a:p>
        </p:txBody>
      </p:sp>
    </p:spTree>
    <p:extLst>
      <p:ext uri="{BB962C8B-B14F-4D97-AF65-F5344CB8AC3E}">
        <p14:creationId xmlns:p14="http://schemas.microsoft.com/office/powerpoint/2010/main" val="131008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ac7df576-72c9-43a8-b1b5-dc7be4b1d74f@exch.local"/>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0790" y="1138335"/>
            <a:ext cx="8344002" cy="5540217"/>
          </a:xfrm>
          <a:prstGeom prst="rect">
            <a:avLst/>
          </a:prstGeom>
          <a:noFill/>
          <a:ln>
            <a:noFill/>
          </a:ln>
        </p:spPr>
      </p:pic>
    </p:spTree>
    <p:extLst>
      <p:ext uri="{BB962C8B-B14F-4D97-AF65-F5344CB8AC3E}">
        <p14:creationId xmlns:p14="http://schemas.microsoft.com/office/powerpoint/2010/main" val="242291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1949 Florida hurricane</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2 deaths</a:t>
            </a:r>
          </a:p>
          <a:p>
            <a:endParaRPr lang="en-GB" dirty="0"/>
          </a:p>
          <a:p>
            <a:r>
              <a:rPr lang="en-GB" dirty="0" smtClean="0"/>
              <a:t>$53 million of losses</a:t>
            </a:r>
            <a:endParaRPr lang="en-GB" dirty="0"/>
          </a:p>
        </p:txBody>
      </p:sp>
    </p:spTree>
    <p:extLst>
      <p:ext uri="{BB962C8B-B14F-4D97-AF65-F5344CB8AC3E}">
        <p14:creationId xmlns:p14="http://schemas.microsoft.com/office/powerpoint/2010/main" val="127176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ac7df576-72c9-43a8-b1b5-dc7be4b1d74f@exch.local"/>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0790" y="1138335"/>
            <a:ext cx="8344002" cy="5540217"/>
          </a:xfrm>
          <a:prstGeom prst="rect">
            <a:avLst/>
          </a:prstGeom>
          <a:noFill/>
          <a:ln>
            <a:noFill/>
          </a:ln>
        </p:spPr>
      </p:pic>
    </p:spTree>
    <p:extLst>
      <p:ext uri="{BB962C8B-B14F-4D97-AF65-F5344CB8AC3E}">
        <p14:creationId xmlns:p14="http://schemas.microsoft.com/office/powerpoint/2010/main" val="111947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lmkcorp2.s3.amazonaws.com/s3fs-public/floodre%20reformat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84" y="2434058"/>
            <a:ext cx="196215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 solution – Flood Re</a:t>
            </a:r>
            <a:endParaRPr lang="en-GB" dirty="0"/>
          </a:p>
        </p:txBody>
      </p:sp>
      <p:sp>
        <p:nvSpPr>
          <p:cNvPr id="4" name="Content Placeholder 3"/>
          <p:cNvSpPr>
            <a:spLocks noGrp="1"/>
          </p:cNvSpPr>
          <p:nvPr>
            <p:ph idx="1"/>
          </p:nvPr>
        </p:nvSpPr>
        <p:spPr>
          <a:xfrm>
            <a:off x="625151" y="1646853"/>
            <a:ext cx="8229600" cy="4525963"/>
          </a:xfrm>
        </p:spPr>
        <p:txBody>
          <a:bodyPr/>
          <a:lstStyle/>
          <a:p>
            <a:r>
              <a:rPr lang="en-GB" dirty="0" smtClean="0"/>
              <a:t>The housing crisis – a small </a:t>
            </a:r>
            <a:r>
              <a:rPr lang="en-GB" dirty="0"/>
              <a:t>densely </a:t>
            </a:r>
            <a:r>
              <a:rPr lang="en-GB" dirty="0" smtClean="0"/>
              <a:t>populated island</a:t>
            </a:r>
          </a:p>
          <a:p>
            <a:r>
              <a:rPr lang="en-GB" dirty="0" smtClean="0"/>
              <a:t>Building on flood plains and disruption of drainage</a:t>
            </a:r>
          </a:p>
          <a:p>
            <a:r>
              <a:rPr lang="en-GB" dirty="0" smtClean="0"/>
              <a:t>The result: widespread flooding of homes.</a:t>
            </a:r>
          </a:p>
          <a:p>
            <a:endParaRPr lang="en-GB" dirty="0"/>
          </a:p>
          <a:p>
            <a:r>
              <a:rPr lang="en-GB" dirty="0" smtClean="0"/>
              <a:t>Homes uninsurable or not insurable at an affordable price</a:t>
            </a:r>
          </a:p>
          <a:p>
            <a:endParaRPr lang="en-GB" dirty="0"/>
          </a:p>
          <a:p>
            <a:endParaRPr lang="en-GB" dirty="0" smtClean="0"/>
          </a:p>
          <a:p>
            <a:r>
              <a:rPr lang="en-GB" dirty="0" smtClean="0"/>
              <a:t>April 2016 (currently awaiting approvals from PRA and FCA)</a:t>
            </a:r>
          </a:p>
          <a:p>
            <a:r>
              <a:rPr lang="en-GB" dirty="0" smtClean="0"/>
              <a:t>Initiative between government and insurance industry</a:t>
            </a:r>
          </a:p>
          <a:p>
            <a:r>
              <a:rPr lang="en-GB" dirty="0" smtClean="0"/>
              <a:t>Annual levy on all household insurance plus premiums</a:t>
            </a:r>
          </a:p>
          <a:p>
            <a:r>
              <a:rPr lang="en-GB" dirty="0" smtClean="0"/>
              <a:t>Flood risk (save for £250 deductible retained by insurers) reinsured</a:t>
            </a:r>
          </a:p>
          <a:p>
            <a:endParaRPr lang="en-GB" dirty="0"/>
          </a:p>
        </p:txBody>
      </p:sp>
    </p:spTree>
    <p:extLst>
      <p:ext uri="{BB962C8B-B14F-4D97-AF65-F5344CB8AC3E}">
        <p14:creationId xmlns:p14="http://schemas.microsoft.com/office/powerpoint/2010/main" val="2902500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a:t>
            </a:r>
            <a:endParaRPr lang="en-GB" dirty="0"/>
          </a:p>
        </p:txBody>
      </p:sp>
      <p:sp>
        <p:nvSpPr>
          <p:cNvPr id="3" name="Content Placeholder 2"/>
          <p:cNvSpPr>
            <a:spLocks noGrp="1"/>
          </p:cNvSpPr>
          <p:nvPr>
            <p:ph idx="1"/>
          </p:nvPr>
        </p:nvSpPr>
        <p:spPr/>
        <p:txBody>
          <a:bodyPr/>
          <a:lstStyle/>
          <a:p>
            <a:endParaRPr lang="en-GB" dirty="0" smtClean="0"/>
          </a:p>
          <a:p>
            <a:r>
              <a:rPr lang="en-GB" dirty="0" smtClean="0"/>
              <a:t>Superstorm Sandy</a:t>
            </a:r>
          </a:p>
          <a:p>
            <a:pPr lvl="1"/>
            <a:r>
              <a:rPr lang="en-GB" dirty="0" smtClean="0"/>
              <a:t>50% of economic loss uninsured</a:t>
            </a:r>
          </a:p>
          <a:p>
            <a:pPr lvl="1"/>
            <a:endParaRPr lang="en-GB" dirty="0"/>
          </a:p>
          <a:p>
            <a:r>
              <a:rPr lang="en-GB" dirty="0" smtClean="0"/>
              <a:t>UK</a:t>
            </a:r>
          </a:p>
          <a:p>
            <a:pPr lvl="1"/>
            <a:r>
              <a:rPr lang="en-GB" dirty="0" smtClean="0"/>
              <a:t>55% catastrophe insurance penetration</a:t>
            </a:r>
          </a:p>
          <a:p>
            <a:pPr lvl="1"/>
            <a:endParaRPr lang="en-GB" dirty="0"/>
          </a:p>
          <a:p>
            <a:pPr lvl="1"/>
            <a:endParaRPr lang="en-GB" dirty="0"/>
          </a:p>
        </p:txBody>
      </p:sp>
    </p:spTree>
    <p:extLst>
      <p:ext uri="{BB962C8B-B14F-4D97-AF65-F5344CB8AC3E}">
        <p14:creationId xmlns:p14="http://schemas.microsoft.com/office/powerpoint/2010/main" val="3672969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d:d2b008e7-2f36-4dc6-990e-1816c506191c@exch.local"/>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61054" y="1035700"/>
            <a:ext cx="7287207" cy="5178488"/>
          </a:xfrm>
          <a:prstGeom prst="rect">
            <a:avLst/>
          </a:prstGeom>
          <a:noFill/>
          <a:ln>
            <a:noFill/>
          </a:ln>
        </p:spPr>
      </p:pic>
    </p:spTree>
    <p:extLst>
      <p:ext uri="{BB962C8B-B14F-4D97-AF65-F5344CB8AC3E}">
        <p14:creationId xmlns:p14="http://schemas.microsoft.com/office/powerpoint/2010/main" val="418005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Philippines - Typhoon Haiyan </a:t>
            </a:r>
            <a:br>
              <a:rPr lang="en-GB" dirty="0"/>
            </a:br>
            <a:endParaRPr lang="en-GB" dirty="0"/>
          </a:p>
        </p:txBody>
      </p:sp>
      <p:sp>
        <p:nvSpPr>
          <p:cNvPr id="3" name="Content Placeholder 2"/>
          <p:cNvSpPr>
            <a:spLocks noGrp="1"/>
          </p:cNvSpPr>
          <p:nvPr>
            <p:ph idx="1"/>
          </p:nvPr>
        </p:nvSpPr>
        <p:spPr/>
        <p:txBody>
          <a:bodyPr/>
          <a:lstStyle/>
          <a:p>
            <a:endParaRPr lang="en-GB" dirty="0" smtClean="0"/>
          </a:p>
          <a:p>
            <a:pPr marL="800100" lvl="2" indent="0">
              <a:buNone/>
            </a:pPr>
            <a:r>
              <a:rPr lang="en-GB" sz="2800" dirty="0" smtClean="0"/>
              <a:t>6,340 </a:t>
            </a:r>
            <a:r>
              <a:rPr lang="en-GB" sz="2800" dirty="0"/>
              <a:t>dead</a:t>
            </a:r>
          </a:p>
          <a:p>
            <a:pPr marL="800100" lvl="2" indent="0">
              <a:buNone/>
            </a:pPr>
            <a:r>
              <a:rPr lang="en-GB" sz="2800" dirty="0"/>
              <a:t>550,000 homes destroyed</a:t>
            </a:r>
          </a:p>
          <a:p>
            <a:pPr marL="800100" lvl="2" indent="0">
              <a:buNone/>
            </a:pPr>
            <a:r>
              <a:rPr lang="en-GB" sz="2800" dirty="0"/>
              <a:t>580,000 </a:t>
            </a:r>
            <a:r>
              <a:rPr lang="en-GB" sz="2800" dirty="0" smtClean="0"/>
              <a:t>homes severely </a:t>
            </a:r>
            <a:r>
              <a:rPr lang="en-GB" sz="2800" dirty="0"/>
              <a:t>damaged</a:t>
            </a:r>
          </a:p>
          <a:p>
            <a:pPr marL="800100" lvl="2" indent="0">
              <a:buNone/>
            </a:pPr>
            <a:r>
              <a:rPr lang="en-GB" sz="2800" dirty="0"/>
              <a:t>$2.86 billion loss</a:t>
            </a:r>
          </a:p>
          <a:p>
            <a:pPr marL="800100" lvl="2" indent="0">
              <a:buNone/>
            </a:pPr>
            <a:r>
              <a:rPr lang="en-GB" sz="2800" dirty="0"/>
              <a:t>1% of loss insured</a:t>
            </a:r>
          </a:p>
          <a:p>
            <a:endParaRPr lang="en-GB" dirty="0"/>
          </a:p>
        </p:txBody>
      </p:sp>
    </p:spTree>
    <p:extLst>
      <p:ext uri="{BB962C8B-B14F-4D97-AF65-F5344CB8AC3E}">
        <p14:creationId xmlns:p14="http://schemas.microsoft.com/office/powerpoint/2010/main" val="128358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69" y="818527"/>
            <a:ext cx="6025849" cy="920746"/>
          </a:xfrm>
        </p:spPr>
        <p:txBody>
          <a:bodyPr/>
          <a:lstStyle/>
          <a:p>
            <a:r>
              <a:rPr lang="en-GB" dirty="0" smtClean="0"/>
              <a:t>Opportunities</a:t>
            </a:r>
            <a:endParaRPr lang="en-GB" dirty="0"/>
          </a:p>
        </p:txBody>
      </p:sp>
      <p:sp>
        <p:nvSpPr>
          <p:cNvPr id="3" name="Content Placeholder 2"/>
          <p:cNvSpPr>
            <a:spLocks noGrp="1"/>
          </p:cNvSpPr>
          <p:nvPr>
            <p:ph idx="1"/>
          </p:nvPr>
        </p:nvSpPr>
        <p:spPr>
          <a:xfrm>
            <a:off x="457200" y="2332037"/>
            <a:ext cx="8229600" cy="4525963"/>
          </a:xfrm>
        </p:spPr>
        <p:txBody>
          <a:bodyPr/>
          <a:lstStyle/>
          <a:p>
            <a:r>
              <a:rPr lang="en-GB" dirty="0" smtClean="0"/>
              <a:t>Greater penetration of insurance into developed markets</a:t>
            </a:r>
          </a:p>
          <a:p>
            <a:r>
              <a:rPr lang="en-GB" dirty="0" smtClean="0"/>
              <a:t>Insuring emerging markets</a:t>
            </a:r>
          </a:p>
          <a:p>
            <a:endParaRPr lang="en-GB" dirty="0"/>
          </a:p>
          <a:p>
            <a:r>
              <a:rPr lang="en-GB" dirty="0" smtClean="0"/>
              <a:t>Insuring new risks</a:t>
            </a:r>
          </a:p>
          <a:p>
            <a:pPr lvl="1"/>
            <a:r>
              <a:rPr lang="en-GB" dirty="0" smtClean="0"/>
              <a:t>New energy sources</a:t>
            </a:r>
          </a:p>
          <a:p>
            <a:pPr lvl="1"/>
            <a:r>
              <a:rPr lang="en-GB" dirty="0" smtClean="0"/>
              <a:t>Carbon sinks</a:t>
            </a:r>
          </a:p>
          <a:p>
            <a:pPr lvl="1"/>
            <a:r>
              <a:rPr lang="en-GB" dirty="0" smtClean="0"/>
              <a:t>Regulatory protections</a:t>
            </a:r>
            <a:endParaRPr lang="en-GB" dirty="0"/>
          </a:p>
        </p:txBody>
      </p:sp>
    </p:spTree>
    <p:extLst>
      <p:ext uri="{BB962C8B-B14F-4D97-AF65-F5344CB8AC3E}">
        <p14:creationId xmlns:p14="http://schemas.microsoft.com/office/powerpoint/2010/main" val="17530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Global warming ubx.png"/>
          <p:cNvPicPr>
            <a:picLocks noChangeAspect="1"/>
          </p:cNvPicPr>
          <p:nvPr/>
        </p:nvPicPr>
        <p:blipFill>
          <a:blip r:embed="rId2"/>
          <a:stretch>
            <a:fillRect/>
          </a:stretch>
        </p:blipFill>
        <p:spPr>
          <a:xfrm>
            <a:off x="2464233" y="2623108"/>
            <a:ext cx="4086225" cy="4048125"/>
          </a:xfrm>
          <a:prstGeom prst="rect">
            <a:avLst/>
          </a:prstGeom>
        </p:spPr>
      </p:pic>
      <p:sp>
        <p:nvSpPr>
          <p:cNvPr id="3" name="Content Placeholder 2"/>
          <p:cNvSpPr>
            <a:spLocks noGrp="1"/>
          </p:cNvSpPr>
          <p:nvPr>
            <p:ph idx="1"/>
          </p:nvPr>
        </p:nvSpPr>
        <p:spPr>
          <a:xfrm>
            <a:off x="392546" y="1951182"/>
            <a:ext cx="8229600" cy="4525963"/>
          </a:xfrm>
        </p:spPr>
        <p:txBody>
          <a:bodyPr/>
          <a:lstStyle/>
          <a:p>
            <a:pPr marL="0" indent="0" algn="ctr">
              <a:buNone/>
            </a:pPr>
            <a:r>
              <a:rPr lang="en-GB" sz="3600" dirty="0" smtClean="0"/>
              <a:t>Climate change is not a matter of belief or opinion; it is a matter of fact</a:t>
            </a:r>
            <a:r>
              <a:rPr lang="en-GB" dirty="0" smtClean="0"/>
              <a:t>.</a:t>
            </a:r>
            <a:endParaRPr lang="en-GB" dirty="0"/>
          </a:p>
        </p:txBody>
      </p:sp>
    </p:spTree>
    <p:extLst>
      <p:ext uri="{BB962C8B-B14F-4D97-AF65-F5344CB8AC3E}">
        <p14:creationId xmlns:p14="http://schemas.microsoft.com/office/powerpoint/2010/main" val="418219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Obligations</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Investment</a:t>
            </a:r>
          </a:p>
          <a:p>
            <a:endParaRPr lang="en-GB" dirty="0"/>
          </a:p>
          <a:p>
            <a:pPr lvl="1"/>
            <a:r>
              <a:rPr lang="en-GB" dirty="0" smtClean="0"/>
              <a:t>Insurers are among most significant investors.</a:t>
            </a:r>
          </a:p>
          <a:p>
            <a:pPr lvl="1"/>
            <a:r>
              <a:rPr lang="en-GB" dirty="0" smtClean="0"/>
              <a:t>Greening of investment strategies</a:t>
            </a:r>
          </a:p>
          <a:p>
            <a:endParaRPr lang="en-GB" dirty="0"/>
          </a:p>
        </p:txBody>
      </p:sp>
    </p:spTree>
    <p:extLst>
      <p:ext uri="{BB962C8B-B14F-4D97-AF65-F5344CB8AC3E}">
        <p14:creationId xmlns:p14="http://schemas.microsoft.com/office/powerpoint/2010/main" val="66425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Obligations</a:t>
            </a:r>
            <a:endParaRPr lang="en-GB" dirty="0"/>
          </a:p>
        </p:txBody>
      </p:sp>
      <p:sp>
        <p:nvSpPr>
          <p:cNvPr id="3" name="Content Placeholder 2"/>
          <p:cNvSpPr>
            <a:spLocks noGrp="1"/>
          </p:cNvSpPr>
          <p:nvPr>
            <p:ph idx="1"/>
          </p:nvPr>
        </p:nvSpPr>
        <p:spPr>
          <a:xfrm>
            <a:off x="457200" y="1600200"/>
            <a:ext cx="6758597" cy="4525963"/>
          </a:xfrm>
        </p:spPr>
        <p:txBody>
          <a:bodyPr>
            <a:normAutofit lnSpcReduction="10000"/>
          </a:bodyPr>
          <a:lstStyle/>
          <a:p>
            <a:pPr marL="400050" lvl="1" indent="0">
              <a:buNone/>
            </a:pPr>
            <a:endParaRPr lang="en-GB" dirty="0" smtClean="0"/>
          </a:p>
          <a:p>
            <a:pPr marL="400050" lvl="1" indent="0">
              <a:buNone/>
            </a:pPr>
            <a:r>
              <a:rPr lang="en-GB" dirty="0"/>
              <a:t>The UNEP FI Principles for Sustainable </a:t>
            </a:r>
            <a:r>
              <a:rPr lang="en-GB" dirty="0" smtClean="0"/>
              <a:t>Insurance</a:t>
            </a:r>
          </a:p>
          <a:p>
            <a:pPr marL="400050" lvl="1" indent="0">
              <a:buNone/>
            </a:pPr>
            <a:endParaRPr lang="en-GB" dirty="0" smtClean="0"/>
          </a:p>
          <a:p>
            <a:pPr marL="800100" lvl="1" indent="-342900">
              <a:buFont typeface="+mj-lt"/>
              <a:buAutoNum type="arabicPeriod"/>
            </a:pPr>
            <a:r>
              <a:rPr lang="en-GB" dirty="0"/>
              <a:t>We will embed in our decision-making environmental, social and governance issues relevant to our insurance business</a:t>
            </a:r>
            <a:r>
              <a:rPr lang="en-GB" dirty="0" smtClean="0"/>
              <a:t>.</a:t>
            </a:r>
            <a:endParaRPr lang="en-GB" dirty="0"/>
          </a:p>
          <a:p>
            <a:pPr marL="800100" lvl="1" indent="-342900">
              <a:buFont typeface="+mj-lt"/>
              <a:buAutoNum type="arabicPeriod"/>
            </a:pPr>
            <a:r>
              <a:rPr lang="en-GB" dirty="0"/>
              <a:t>We will work together with our clients and business partners to raise awareness of environmental, social and governance issues, </a:t>
            </a:r>
            <a:r>
              <a:rPr lang="en-GB" dirty="0" smtClean="0"/>
              <a:t>manage </a:t>
            </a:r>
            <a:r>
              <a:rPr lang="en-GB" dirty="0"/>
              <a:t>risk and develop solutions</a:t>
            </a:r>
            <a:r>
              <a:rPr lang="en-GB" dirty="0" smtClean="0"/>
              <a:t>.</a:t>
            </a:r>
          </a:p>
          <a:p>
            <a:pPr marL="800100" lvl="1" indent="-342900">
              <a:buFont typeface="+mj-lt"/>
              <a:buAutoNum type="arabicPeriod"/>
            </a:pPr>
            <a:r>
              <a:rPr lang="en-GB" dirty="0"/>
              <a:t>We will work together with governments, regulators and other key stakeholders to promote widespread action across society on environmental, social and governance issues</a:t>
            </a:r>
            <a:r>
              <a:rPr lang="en-GB" dirty="0" smtClean="0"/>
              <a:t>.</a:t>
            </a:r>
            <a:r>
              <a:rPr lang="en-GB" dirty="0"/>
              <a:t>	</a:t>
            </a:r>
          </a:p>
          <a:p>
            <a:pPr marL="800100" lvl="1" indent="-342900">
              <a:buFont typeface="+mj-lt"/>
              <a:buAutoNum type="arabicPeriod"/>
            </a:pPr>
            <a:r>
              <a:rPr lang="en-GB" dirty="0"/>
              <a:t>We will demonstrate accountability and transparency in regularly disclosing publicly our progress in implementing the Principles.</a:t>
            </a:r>
          </a:p>
        </p:txBody>
      </p:sp>
      <p:pic>
        <p:nvPicPr>
          <p:cNvPr id="6146" name="Picture 2" descr="UNEP FI Principles for Sustainable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797" y="4481572"/>
            <a:ext cx="1714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nep finance initi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897" y="2668587"/>
            <a:ext cx="8382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7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9978" y="1243269"/>
            <a:ext cx="4041998" cy="5377339"/>
          </a:xfrm>
          <a:prstGeom prst="rect">
            <a:avLst/>
          </a:prstGeom>
        </p:spPr>
      </p:pic>
      <p:pic>
        <p:nvPicPr>
          <p:cNvPr id="8" name="Picture 7"/>
          <p:cNvPicPr>
            <a:picLocks noChangeAspect="1"/>
          </p:cNvPicPr>
          <p:nvPr/>
        </p:nvPicPr>
        <p:blipFill>
          <a:blip r:embed="rId3"/>
          <a:stretch>
            <a:fillRect/>
          </a:stretch>
        </p:blipFill>
        <p:spPr>
          <a:xfrm>
            <a:off x="4145836" y="1243270"/>
            <a:ext cx="3974560" cy="4876175"/>
          </a:xfrm>
          <a:prstGeom prst="rect">
            <a:avLst/>
          </a:prstGeom>
        </p:spPr>
      </p:pic>
      <p:pic>
        <p:nvPicPr>
          <p:cNvPr id="9" name="Picture 2" descr="UNEP FI Principles for Sustainable Insur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251" y="4551910"/>
            <a:ext cx="1714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nep finance initi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374" y="2693688"/>
            <a:ext cx="8382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97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COP 21</a:t>
            </a:r>
            <a:br>
              <a:rPr lang="en-US" dirty="0" smtClean="0"/>
            </a:br>
            <a:r>
              <a:rPr lang="en-US" dirty="0" smtClean="0"/>
              <a:t>An insurance perspective</a:t>
            </a:r>
            <a:endParaRPr lang="en-US" dirty="0"/>
          </a:p>
        </p:txBody>
      </p:sp>
      <p:sp>
        <p:nvSpPr>
          <p:cNvPr id="8" name="Subtitle 7"/>
          <p:cNvSpPr>
            <a:spLocks noGrp="1"/>
          </p:cNvSpPr>
          <p:nvPr>
            <p:ph type="subTitle" idx="1"/>
          </p:nvPr>
        </p:nvSpPr>
        <p:spPr/>
        <p:txBody>
          <a:bodyPr/>
          <a:lstStyle/>
          <a:p>
            <a:r>
              <a:rPr lang="en-US" dirty="0" smtClean="0"/>
              <a:t>Clive O’Connell</a:t>
            </a:r>
          </a:p>
          <a:p>
            <a:r>
              <a:rPr lang="en-US" dirty="0" smtClean="0"/>
              <a:t>McCarthy Denning</a:t>
            </a:r>
          </a:p>
          <a:p>
            <a:endParaRPr lang="en-US" dirty="0" smtClean="0"/>
          </a:p>
          <a:p>
            <a:r>
              <a:rPr lang="en-US" dirty="0" smtClean="0">
                <a:hlinkClick r:id="rId2"/>
              </a:rPr>
              <a:t>coconnell@mccarthydenning.com</a:t>
            </a:r>
            <a:endParaRPr lang="en-US" dirty="0" smtClean="0"/>
          </a:p>
          <a:p>
            <a:r>
              <a:rPr lang="en-US" dirty="0" smtClean="0"/>
              <a:t>+44 7774 267149</a:t>
            </a:r>
            <a:endParaRPr lang="en-US" dirty="0"/>
          </a:p>
        </p:txBody>
      </p:sp>
      <p:pic>
        <p:nvPicPr>
          <p:cNvPr id="2" name="Picture 1"/>
          <p:cNvPicPr>
            <a:picLocks noChangeAspect="1"/>
          </p:cNvPicPr>
          <p:nvPr/>
        </p:nvPicPr>
        <p:blipFill>
          <a:blip r:embed="rId3"/>
          <a:stretch>
            <a:fillRect/>
          </a:stretch>
        </p:blipFill>
        <p:spPr>
          <a:xfrm>
            <a:off x="6668480" y="2536268"/>
            <a:ext cx="2410865" cy="2414114"/>
          </a:xfrm>
          <a:prstGeom prst="rect">
            <a:avLst/>
          </a:prstGeom>
        </p:spPr>
      </p:pic>
    </p:spTree>
    <p:extLst>
      <p:ext uri="{BB962C8B-B14F-4D97-AF65-F5344CB8AC3E}">
        <p14:creationId xmlns:p14="http://schemas.microsoft.com/office/powerpoint/2010/main" val="131335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15 was Planet Earth&amp;#39;s&amp;nbsp;warmest year since modern record-keeping began in 1880, according to a new analysis by NASA&amp;rsquo;s Goddard Institute for Space Studies.&amp;nbsp;Credit: daulon/Shutterstock.com (sunset image); NASA/JPL (data and 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29" y="1273175"/>
            <a:ext cx="8779704" cy="52015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e/e5/NASA_logo.svg/200px-NASA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563" y="5089463"/>
            <a:ext cx="1394691" cy="115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ata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61" y="1125415"/>
            <a:ext cx="7771460" cy="502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9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0050" lvl="1" indent="0">
              <a:buNone/>
            </a:pPr>
            <a:r>
              <a:rPr lang="en-GB" dirty="0" smtClean="0"/>
              <a:t>Carbon Dioxide  402.56 parts per million</a:t>
            </a:r>
          </a:p>
          <a:p>
            <a:pPr marL="857250" lvl="2" indent="0">
              <a:buNone/>
            </a:pPr>
            <a:r>
              <a:rPr lang="en-GB" dirty="0" smtClean="0"/>
              <a:t>Highest levels in 650,000 years</a:t>
            </a:r>
          </a:p>
          <a:p>
            <a:pPr marL="857250" lvl="2" indent="0">
              <a:buNone/>
            </a:pPr>
            <a:endParaRPr lang="en-GB" dirty="0" smtClean="0"/>
          </a:p>
          <a:p>
            <a:pPr marL="400050" lvl="1" indent="0">
              <a:buNone/>
            </a:pPr>
            <a:r>
              <a:rPr lang="en-GB" dirty="0" smtClean="0"/>
              <a:t>Global Temperature up 1.4 F since 1880</a:t>
            </a:r>
          </a:p>
          <a:p>
            <a:pPr marL="857250" lvl="2" indent="0">
              <a:buNone/>
            </a:pPr>
            <a:r>
              <a:rPr lang="en-GB" dirty="0" smtClean="0"/>
              <a:t>Nine of the ten hottest years have been since 2000</a:t>
            </a:r>
          </a:p>
          <a:p>
            <a:pPr marL="857250" lvl="2" indent="0">
              <a:buNone/>
            </a:pPr>
            <a:endParaRPr lang="en-GB" dirty="0"/>
          </a:p>
          <a:p>
            <a:pPr marL="457200" lvl="1" indent="0">
              <a:buNone/>
            </a:pPr>
            <a:r>
              <a:rPr lang="en-GB" dirty="0" smtClean="0"/>
              <a:t>Arctic Ice Minimum reducing by 13.3% per decade</a:t>
            </a:r>
          </a:p>
          <a:p>
            <a:pPr marL="857250" lvl="2" indent="0">
              <a:buNone/>
            </a:pPr>
            <a:r>
              <a:rPr lang="en-GB" dirty="0" smtClean="0"/>
              <a:t>2012 lowest level of summer ice on record</a:t>
            </a:r>
          </a:p>
          <a:p>
            <a:pPr marL="857250" lvl="2" indent="0">
              <a:buNone/>
            </a:pPr>
            <a:endParaRPr lang="en-GB" dirty="0" smtClean="0"/>
          </a:p>
          <a:p>
            <a:pPr marL="400050" lvl="1" indent="0">
              <a:buNone/>
            </a:pPr>
            <a:r>
              <a:rPr lang="en-GB" dirty="0" smtClean="0"/>
              <a:t>Land ice reducing by 287 billion metric tonnes per annum</a:t>
            </a:r>
          </a:p>
          <a:p>
            <a:pPr marL="857250" lvl="2" indent="0">
              <a:buNone/>
            </a:pPr>
            <a:r>
              <a:rPr lang="en-GB" dirty="0" smtClean="0"/>
              <a:t>Greenland ice loss doubled between 1996 and 2005</a:t>
            </a:r>
          </a:p>
          <a:p>
            <a:pPr marL="857250" lvl="2" indent="0">
              <a:buNone/>
            </a:pPr>
            <a:endParaRPr lang="en-GB" dirty="0" smtClean="0"/>
          </a:p>
          <a:p>
            <a:pPr marL="400050" lvl="1" indent="0">
              <a:buNone/>
            </a:pPr>
            <a:r>
              <a:rPr lang="en-GB" dirty="0" smtClean="0"/>
              <a:t>Sea levels rising by 3.3mm per annum</a:t>
            </a:r>
          </a:p>
          <a:p>
            <a:pPr marL="400050" lvl="1" indent="0">
              <a:buNone/>
            </a:pPr>
            <a:r>
              <a:rPr lang="en-GB" sz="1600" dirty="0"/>
              <a:t>	</a:t>
            </a:r>
            <a:r>
              <a:rPr lang="en-GB" sz="1600" dirty="0" smtClean="0"/>
              <a:t>	7 inches in the past century</a:t>
            </a:r>
            <a:endParaRPr lang="en-GB" sz="1600" dirty="0"/>
          </a:p>
        </p:txBody>
      </p:sp>
      <p:pic>
        <p:nvPicPr>
          <p:cNvPr id="6" name="Picture 5" descr="Polar Bear Clip Art"/>
          <p:cNvPicPr>
            <a:picLocks noChangeAspect="1"/>
          </p:cNvPicPr>
          <p:nvPr/>
        </p:nvPicPr>
        <p:blipFill>
          <a:blip r:embed="rId2"/>
          <a:stretch>
            <a:fillRect/>
          </a:stretch>
        </p:blipFill>
        <p:spPr>
          <a:xfrm>
            <a:off x="6781059" y="1662461"/>
            <a:ext cx="2116878" cy="1682894"/>
          </a:xfrm>
          <a:prstGeom prst="rect">
            <a:avLst/>
          </a:prstGeom>
        </p:spPr>
      </p:pic>
      <p:pic>
        <p:nvPicPr>
          <p:cNvPr id="3074" name="Picture 2" descr="https://upload.wikimedia.org/wikipedia/commons/thumb/e/e5/NASA_logo.svg/200px-NASA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4388546"/>
            <a:ext cx="1247775" cy="103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1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 21  An insurance perspective</a:t>
            </a:r>
            <a:endParaRPr lang="en-US" dirty="0"/>
          </a:p>
        </p:txBody>
      </p:sp>
      <p:sp>
        <p:nvSpPr>
          <p:cNvPr id="3" name="Content Placeholder 2"/>
          <p:cNvSpPr>
            <a:spLocks noGrp="1"/>
          </p:cNvSpPr>
          <p:nvPr>
            <p:ph idx="1"/>
          </p:nvPr>
        </p:nvSpPr>
        <p:spPr>
          <a:xfrm>
            <a:off x="457200" y="1862365"/>
            <a:ext cx="8229600" cy="4525963"/>
          </a:xfrm>
        </p:spPr>
        <p:txBody>
          <a:bodyPr/>
          <a:lstStyle/>
          <a:p>
            <a:r>
              <a:rPr lang="en-US" dirty="0" smtClean="0"/>
              <a:t>The road to COP 21</a:t>
            </a:r>
          </a:p>
          <a:p>
            <a:r>
              <a:rPr lang="en-US" dirty="0" smtClean="0"/>
              <a:t>The negotiations</a:t>
            </a:r>
          </a:p>
          <a:p>
            <a:r>
              <a:rPr lang="en-US" dirty="0" smtClean="0"/>
              <a:t>The agreement</a:t>
            </a:r>
          </a:p>
          <a:p>
            <a:endParaRPr lang="en-US" dirty="0"/>
          </a:p>
          <a:p>
            <a:r>
              <a:rPr lang="en-US" dirty="0" smtClean="0"/>
              <a:t>What has been achieved</a:t>
            </a:r>
          </a:p>
          <a:p>
            <a:r>
              <a:rPr lang="en-US" dirty="0" smtClean="0"/>
              <a:t>What has not been achieved</a:t>
            </a:r>
          </a:p>
          <a:p>
            <a:r>
              <a:rPr lang="en-US" dirty="0" smtClean="0"/>
              <a:t>Where does COP 21 leave us</a:t>
            </a:r>
          </a:p>
          <a:p>
            <a:endParaRPr lang="en-US" dirty="0"/>
          </a:p>
          <a:p>
            <a:r>
              <a:rPr lang="en-US" dirty="0" smtClean="0"/>
              <a:t>The threat to the insurance industry</a:t>
            </a:r>
          </a:p>
          <a:p>
            <a:r>
              <a:rPr lang="en-US" dirty="0" smtClean="0"/>
              <a:t>The opportunities for the insurance industry</a:t>
            </a:r>
          </a:p>
          <a:p>
            <a:r>
              <a:rPr lang="en-US" dirty="0" smtClean="0"/>
              <a:t>The obligations of the insurance industry</a:t>
            </a:r>
            <a:endParaRPr lang="en-US" dirty="0"/>
          </a:p>
        </p:txBody>
      </p:sp>
      <p:pic>
        <p:nvPicPr>
          <p:cNvPr id="5" name="Picture 4"/>
          <p:cNvPicPr>
            <a:picLocks noChangeAspect="1"/>
          </p:cNvPicPr>
          <p:nvPr/>
        </p:nvPicPr>
        <p:blipFill>
          <a:blip r:embed="rId2"/>
          <a:stretch>
            <a:fillRect/>
          </a:stretch>
        </p:blipFill>
        <p:spPr>
          <a:xfrm>
            <a:off x="6735871" y="2434323"/>
            <a:ext cx="2408129" cy="2414225"/>
          </a:xfrm>
          <a:prstGeom prst="rect">
            <a:avLst/>
          </a:prstGeom>
        </p:spPr>
      </p:pic>
    </p:spTree>
    <p:extLst>
      <p:ext uri="{BB962C8B-B14F-4D97-AF65-F5344CB8AC3E}">
        <p14:creationId xmlns:p14="http://schemas.microsoft.com/office/powerpoint/2010/main" val="326458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ld-map-1-10546-medium.png"/>
          <p:cNvPicPr>
            <a:picLocks noChangeAspect="1"/>
          </p:cNvPicPr>
          <p:nvPr/>
        </p:nvPicPr>
        <p:blipFill>
          <a:blip r:embed="rId2"/>
          <a:stretch>
            <a:fillRect/>
          </a:stretch>
        </p:blipFill>
        <p:spPr>
          <a:xfrm>
            <a:off x="1385457" y="2175150"/>
            <a:ext cx="5625562" cy="3019052"/>
          </a:xfrm>
          <a:prstGeom prst="rect">
            <a:avLst/>
          </a:prstGeom>
        </p:spPr>
      </p:pic>
      <p:sp>
        <p:nvSpPr>
          <p:cNvPr id="2" name="Title 1"/>
          <p:cNvSpPr>
            <a:spLocks noGrp="1"/>
          </p:cNvSpPr>
          <p:nvPr>
            <p:ph type="title"/>
          </p:nvPr>
        </p:nvSpPr>
        <p:spPr/>
        <p:txBody>
          <a:bodyPr/>
          <a:lstStyle/>
          <a:p>
            <a:r>
              <a:rPr lang="en-GB" dirty="0"/>
              <a:t>The road to COP 21</a:t>
            </a:r>
            <a:br>
              <a:rPr lang="en-GB" dirty="0"/>
            </a:br>
            <a:endParaRPr lang="en-GB" dirty="0"/>
          </a:p>
        </p:txBody>
      </p:sp>
      <p:sp>
        <p:nvSpPr>
          <p:cNvPr id="3" name="Content Placeholder 2"/>
          <p:cNvSpPr>
            <a:spLocks noGrp="1"/>
          </p:cNvSpPr>
          <p:nvPr>
            <p:ph idx="1"/>
          </p:nvPr>
        </p:nvSpPr>
        <p:spPr>
          <a:xfrm>
            <a:off x="457200" y="1639455"/>
            <a:ext cx="8229600" cy="4525963"/>
          </a:xfrm>
        </p:spPr>
        <p:txBody>
          <a:bodyPr>
            <a:normAutofit fontScale="92500" lnSpcReduction="20000"/>
          </a:bodyPr>
          <a:lstStyle/>
          <a:p>
            <a:pPr marL="0" indent="0" algn="r">
              <a:buNone/>
            </a:pPr>
            <a:endParaRPr lang="en-GB" dirty="0" smtClean="0"/>
          </a:p>
          <a:p>
            <a:pPr marL="342900" lvl="1" indent="-342900" algn="ctr">
              <a:buAutoNum type="arabicPlain" startAt="2015"/>
            </a:pPr>
            <a:r>
              <a:rPr lang="en-GB" dirty="0" smtClean="0"/>
              <a:t>       Paris</a:t>
            </a:r>
          </a:p>
          <a:p>
            <a:pPr marL="342900" lvl="1" indent="-342900" algn="ctr">
              <a:buAutoNum type="arabicPlain" startAt="2015"/>
            </a:pPr>
            <a:endParaRPr lang="en-GB" dirty="0"/>
          </a:p>
          <a:p>
            <a:pPr marL="342900" lvl="1" indent="-342900" algn="ctr">
              <a:buAutoNum type="arabicPlain" startAt="2015"/>
            </a:pPr>
            <a:endParaRPr lang="en-GB" dirty="0" smtClean="0"/>
          </a:p>
          <a:p>
            <a:pPr marL="342900" lvl="1" indent="-342900" algn="ctr">
              <a:buAutoNum type="arabicPlain" startAt="2015"/>
            </a:pPr>
            <a:endParaRPr lang="en-GB" dirty="0"/>
          </a:p>
          <a:p>
            <a:pPr marL="0" indent="0" algn="r">
              <a:buNone/>
            </a:pPr>
            <a:endParaRPr lang="en-GB" dirty="0"/>
          </a:p>
          <a:p>
            <a:pPr marL="0" indent="0" algn="r">
              <a:buNone/>
            </a:pPr>
            <a:endParaRPr lang="en-GB" dirty="0" smtClean="0"/>
          </a:p>
          <a:p>
            <a:pPr marL="0" indent="0" algn="r">
              <a:buNone/>
            </a:pPr>
            <a:r>
              <a:rPr lang="en-GB" dirty="0"/>
              <a:t>1997	 Kyoto </a:t>
            </a:r>
          </a:p>
          <a:p>
            <a:pPr marL="400050" lvl="1" indent="0">
              <a:buNone/>
            </a:pPr>
            <a:endParaRPr lang="en-GB" dirty="0" smtClean="0"/>
          </a:p>
          <a:p>
            <a:pPr marL="400050" lvl="1" indent="0">
              <a:buNone/>
            </a:pPr>
            <a:endParaRPr lang="en-GB" dirty="0"/>
          </a:p>
          <a:p>
            <a:pPr marL="400050" lvl="1" indent="0">
              <a:buNone/>
            </a:pPr>
            <a:endParaRPr lang="en-GB" dirty="0" smtClean="0"/>
          </a:p>
          <a:p>
            <a:pPr marL="400050" lvl="1" indent="0">
              <a:buNone/>
            </a:pPr>
            <a:r>
              <a:rPr lang="en-GB" dirty="0" smtClean="0"/>
              <a:t>1992		Rio</a:t>
            </a:r>
            <a:endParaRPr lang="en-GB" dirty="0"/>
          </a:p>
          <a:p>
            <a:pPr marL="0" indent="0">
              <a:buNone/>
            </a:pPr>
            <a:endParaRPr lang="en-GB" dirty="0"/>
          </a:p>
          <a:p>
            <a:pPr marL="0" indent="0" algn="ctr">
              <a:buNone/>
            </a:pPr>
            <a:endParaRPr lang="en-GB" dirty="0" smtClean="0"/>
          </a:p>
          <a:p>
            <a:pPr marL="0" indent="0">
              <a:buNone/>
            </a:pPr>
            <a:r>
              <a:rPr lang="en-GB" dirty="0" smtClean="0"/>
              <a:t>…and another 20 or so COPs on the way</a:t>
            </a:r>
            <a:endParaRPr lang="en-GB" dirty="0"/>
          </a:p>
        </p:txBody>
      </p:sp>
      <p:sp>
        <p:nvSpPr>
          <p:cNvPr id="6" name="5-Point Star 5"/>
          <p:cNvSpPr/>
          <p:nvPr/>
        </p:nvSpPr>
        <p:spPr>
          <a:xfrm>
            <a:off x="6109415" y="3259836"/>
            <a:ext cx="248504" cy="230908"/>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5-Point Star 12"/>
          <p:cNvSpPr/>
          <p:nvPr/>
        </p:nvSpPr>
        <p:spPr>
          <a:xfrm>
            <a:off x="3221620" y="4360256"/>
            <a:ext cx="248504" cy="230908"/>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5-Point Star 13"/>
          <p:cNvSpPr/>
          <p:nvPr/>
        </p:nvSpPr>
        <p:spPr>
          <a:xfrm>
            <a:off x="3949734" y="3056037"/>
            <a:ext cx="248504" cy="230908"/>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554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1992 Rio – Earth Summit</a:t>
            </a:r>
            <a:endParaRPr lang="en-GB" dirty="0"/>
          </a:p>
        </p:txBody>
      </p:sp>
      <p:sp>
        <p:nvSpPr>
          <p:cNvPr id="3" name="Content Placeholder 2"/>
          <p:cNvSpPr>
            <a:spLocks noGrp="1"/>
          </p:cNvSpPr>
          <p:nvPr>
            <p:ph idx="1"/>
          </p:nvPr>
        </p:nvSpPr>
        <p:spPr/>
        <p:txBody>
          <a:bodyPr/>
          <a:lstStyle/>
          <a:p>
            <a:pPr marL="0" indent="0">
              <a:buNone/>
            </a:pPr>
            <a:r>
              <a:rPr lang="en-GB" dirty="0"/>
              <a:t> </a:t>
            </a:r>
            <a:endParaRPr lang="en-GB" dirty="0" smtClean="0"/>
          </a:p>
          <a:p>
            <a:pPr marL="0" indent="0">
              <a:buNone/>
            </a:pPr>
            <a:r>
              <a:rPr lang="en-GB" dirty="0" smtClean="0"/>
              <a:t>UN </a:t>
            </a:r>
            <a:r>
              <a:rPr lang="en-GB" dirty="0"/>
              <a:t>Framework </a:t>
            </a:r>
            <a:r>
              <a:rPr lang="en-GB" dirty="0" smtClean="0"/>
              <a:t>Convention on </a:t>
            </a:r>
            <a:r>
              <a:rPr lang="en-GB" dirty="0"/>
              <a:t>Climate Change (UNFCCC</a:t>
            </a:r>
            <a:r>
              <a:rPr lang="en-GB" dirty="0" smtClean="0"/>
              <a:t>)</a:t>
            </a:r>
          </a:p>
          <a:p>
            <a:pPr marL="0" indent="0">
              <a:buNone/>
            </a:pPr>
            <a:endParaRPr lang="en-GB" dirty="0" smtClean="0"/>
          </a:p>
          <a:p>
            <a:pPr marL="400050" lvl="1" indent="0">
              <a:buNone/>
            </a:pPr>
            <a:r>
              <a:rPr lang="en-GB" dirty="0" smtClean="0"/>
              <a:t>Objective;</a:t>
            </a:r>
          </a:p>
          <a:p>
            <a:pPr marL="400050" lvl="1" indent="0">
              <a:buNone/>
            </a:pPr>
            <a:endParaRPr lang="en-GB" dirty="0" smtClean="0"/>
          </a:p>
          <a:p>
            <a:pPr marL="857250" lvl="2" indent="0">
              <a:buNone/>
            </a:pPr>
            <a:r>
              <a:rPr lang="en-GB" dirty="0" smtClean="0"/>
              <a:t>“To stabilise greenhouse gas</a:t>
            </a:r>
            <a:r>
              <a:rPr lang="en-GB" dirty="0"/>
              <a:t> concentrations in the atmosphere at a level that would prevent </a:t>
            </a:r>
            <a:r>
              <a:rPr lang="en-GB" dirty="0" smtClean="0"/>
              <a:t>dangerous anthropogenic interference</a:t>
            </a:r>
            <a:r>
              <a:rPr lang="en-GB" dirty="0"/>
              <a:t> with the </a:t>
            </a:r>
            <a:r>
              <a:rPr lang="en-GB" dirty="0" smtClean="0"/>
              <a:t>climate system"</a:t>
            </a:r>
            <a:endParaRPr lang="en-GB" dirty="0"/>
          </a:p>
        </p:txBody>
      </p:sp>
      <p:pic>
        <p:nvPicPr>
          <p:cNvPr id="4" name="Picture 3"/>
          <p:cNvPicPr>
            <a:picLocks noChangeAspect="1"/>
          </p:cNvPicPr>
          <p:nvPr/>
        </p:nvPicPr>
        <p:blipFill>
          <a:blip r:embed="rId2"/>
          <a:stretch>
            <a:fillRect/>
          </a:stretch>
        </p:blipFill>
        <p:spPr>
          <a:xfrm>
            <a:off x="6889173" y="4171950"/>
            <a:ext cx="1905000" cy="1485900"/>
          </a:xfrm>
          <a:prstGeom prst="rect">
            <a:avLst/>
          </a:prstGeom>
        </p:spPr>
      </p:pic>
    </p:spTree>
    <p:extLst>
      <p:ext uri="{BB962C8B-B14F-4D97-AF65-F5344CB8AC3E}">
        <p14:creationId xmlns:p14="http://schemas.microsoft.com/office/powerpoint/2010/main" val="383775620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1068</Words>
  <Application>Microsoft Office PowerPoint</Application>
  <PresentationFormat>On-screen Show (4:3)</PresentationFormat>
  <Paragraphs>237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COP 21 An insurance perspective</vt:lpstr>
      <vt:lpstr>COP 21</vt:lpstr>
      <vt:lpstr>PowerPoint Presentation</vt:lpstr>
      <vt:lpstr>PowerPoint Presentation</vt:lpstr>
      <vt:lpstr>PowerPoint Presentation</vt:lpstr>
      <vt:lpstr>PowerPoint Presentation</vt:lpstr>
      <vt:lpstr>COP 21  An insurance perspective</vt:lpstr>
      <vt:lpstr>The road to COP 21 </vt:lpstr>
      <vt:lpstr>1992 Rio – Earth Summit</vt:lpstr>
      <vt:lpstr>1997 Kyoto Protocol</vt:lpstr>
      <vt:lpstr>Breakthrough – 12 November 2014</vt:lpstr>
      <vt:lpstr>COP 21 – Finding a balance </vt:lpstr>
      <vt:lpstr>COP 21 </vt:lpstr>
      <vt:lpstr>COP 21</vt:lpstr>
      <vt:lpstr>COP 21</vt:lpstr>
      <vt:lpstr>COP 21</vt:lpstr>
      <vt:lpstr>COP 21</vt:lpstr>
      <vt:lpstr>COP 21 - Reasons to celebrate</vt:lpstr>
      <vt:lpstr>COP 21 – Reasons to be cautious</vt:lpstr>
      <vt:lpstr>So what happens now?</vt:lpstr>
      <vt:lpstr>The Threat to the Insurance Industry</vt:lpstr>
      <vt:lpstr>PowerPoint Presentation</vt:lpstr>
      <vt:lpstr>1949 Florida hurricane</vt:lpstr>
      <vt:lpstr>PowerPoint Presentation</vt:lpstr>
      <vt:lpstr>A solution – Flood Re</vt:lpstr>
      <vt:lpstr>Opportunities</vt:lpstr>
      <vt:lpstr>PowerPoint Presentation</vt:lpstr>
      <vt:lpstr>Philippines - Typhoon Haiyan  </vt:lpstr>
      <vt:lpstr>Opportunities</vt:lpstr>
      <vt:lpstr>Obligations</vt:lpstr>
      <vt:lpstr>Obligations</vt:lpstr>
      <vt:lpstr>PowerPoint Presentation</vt:lpstr>
      <vt:lpstr>COP 21 An insurance perspective</vt:lpstr>
    </vt:vector>
  </TitlesOfParts>
  <Company>Media Frontier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 Tekyildiz</dc:creator>
  <cp:lastModifiedBy>Cabot, Tony</cp:lastModifiedBy>
  <cp:revision>60</cp:revision>
  <dcterms:created xsi:type="dcterms:W3CDTF">2013-10-07T12:54:37Z</dcterms:created>
  <dcterms:modified xsi:type="dcterms:W3CDTF">2016-02-02T10:31:29Z</dcterms:modified>
</cp:coreProperties>
</file>